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2"/>
  </p:notesMasterIdLst>
  <p:sldIdLst>
    <p:sldId id="288" r:id="rId2"/>
    <p:sldId id="289" r:id="rId3"/>
    <p:sldId id="290" r:id="rId4"/>
    <p:sldId id="338" r:id="rId5"/>
    <p:sldId id="339" r:id="rId6"/>
    <p:sldId id="340" r:id="rId7"/>
    <p:sldId id="341" r:id="rId8"/>
    <p:sldId id="344" r:id="rId9"/>
    <p:sldId id="345" r:id="rId10"/>
    <p:sldId id="295" r:id="rId11"/>
    <p:sldId id="342" r:id="rId12"/>
    <p:sldId id="296" r:id="rId13"/>
    <p:sldId id="297" r:id="rId14"/>
    <p:sldId id="298" r:id="rId15"/>
    <p:sldId id="299" r:id="rId16"/>
    <p:sldId id="300" r:id="rId17"/>
    <p:sldId id="302" r:id="rId18"/>
    <p:sldId id="303" r:id="rId19"/>
    <p:sldId id="343" r:id="rId20"/>
    <p:sldId id="305" r:id="rId21"/>
    <p:sldId id="306" r:id="rId22"/>
    <p:sldId id="307" r:id="rId23"/>
    <p:sldId id="308" r:id="rId24"/>
    <p:sldId id="309" r:id="rId25"/>
    <p:sldId id="346" r:id="rId26"/>
    <p:sldId id="310" r:id="rId27"/>
    <p:sldId id="311" r:id="rId28"/>
    <p:sldId id="312" r:id="rId29"/>
    <p:sldId id="313" r:id="rId30"/>
    <p:sldId id="347" r:id="rId31"/>
    <p:sldId id="314" r:id="rId32"/>
    <p:sldId id="348" r:id="rId33"/>
    <p:sldId id="315" r:id="rId34"/>
    <p:sldId id="316" r:id="rId35"/>
    <p:sldId id="317" r:id="rId36"/>
    <p:sldId id="318" r:id="rId37"/>
    <p:sldId id="319" r:id="rId38"/>
    <p:sldId id="320" r:id="rId39"/>
    <p:sldId id="321" r:id="rId40"/>
    <p:sldId id="322" r:id="rId41"/>
    <p:sldId id="323" r:id="rId42"/>
    <p:sldId id="324" r:id="rId43"/>
    <p:sldId id="326" r:id="rId44"/>
    <p:sldId id="327" r:id="rId45"/>
    <p:sldId id="328" r:id="rId46"/>
    <p:sldId id="329" r:id="rId47"/>
    <p:sldId id="330" r:id="rId48"/>
    <p:sldId id="331" r:id="rId49"/>
    <p:sldId id="332" r:id="rId50"/>
    <p:sldId id="333" r:id="rId5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192"/>
    <p:restoredTop sz="92838"/>
  </p:normalViewPr>
  <p:slideViewPr>
    <p:cSldViewPr snapToGrid="0" snapToObjects="1">
      <p:cViewPr>
        <p:scale>
          <a:sx n="83" d="100"/>
          <a:sy n="83" d="100"/>
        </p:scale>
        <p:origin x="1624" y="824"/>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notesMaster" Target="notesMasters/notesMaster1.xml"/><Relationship Id="rId53" Type="http://schemas.openxmlformats.org/officeDocument/2006/relationships/presProps" Target="presProps.xml"/><Relationship Id="rId54" Type="http://schemas.openxmlformats.org/officeDocument/2006/relationships/viewProps" Target="viewProps.xml"/><Relationship Id="rId55" Type="http://schemas.openxmlformats.org/officeDocument/2006/relationships/theme" Target="theme/theme1.xml"/><Relationship Id="rId56"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0A63FB6-BFE8-6344-A3DA-7DBBBBD15F9C}" type="datetimeFigureOut">
              <a:rPr lang="en-US" smtClean="0"/>
              <a:t>4/2/17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E80A664-E849-174D-8654-985E02AE69AD}" type="slidenum">
              <a:rPr lang="en-US" smtClean="0"/>
              <a:t>‹#›</a:t>
            </a:fld>
            <a:endParaRPr lang="en-US"/>
          </a:p>
        </p:txBody>
      </p:sp>
    </p:spTree>
    <p:extLst>
      <p:ext uri="{BB962C8B-B14F-4D97-AF65-F5344CB8AC3E}">
        <p14:creationId xmlns:p14="http://schemas.microsoft.com/office/powerpoint/2010/main" val="12805148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B607CBDF-7C4A-2741-8AB5-0876DAA854D8}" type="datetimeFigureOut">
              <a:rPr lang="en-US" smtClean="0"/>
              <a:t>4/2/17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F080042-1572-C54F-A560-0761149587CE}" type="slidenum">
              <a:rPr lang="en-US" smtClean="0"/>
              <a:t>‹#›</a:t>
            </a:fld>
            <a:endParaRPr lang="en-US"/>
          </a:p>
        </p:txBody>
      </p:sp>
    </p:spTree>
    <p:extLst>
      <p:ext uri="{BB962C8B-B14F-4D97-AF65-F5344CB8AC3E}">
        <p14:creationId xmlns:p14="http://schemas.microsoft.com/office/powerpoint/2010/main" val="1311703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607CBDF-7C4A-2741-8AB5-0876DAA854D8}" type="datetimeFigureOut">
              <a:rPr lang="en-US" smtClean="0"/>
              <a:t>4/2/17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F080042-1572-C54F-A560-0761149587CE}" type="slidenum">
              <a:rPr lang="en-US" smtClean="0"/>
              <a:t>‹#›</a:t>
            </a:fld>
            <a:endParaRPr lang="en-US"/>
          </a:p>
        </p:txBody>
      </p:sp>
    </p:spTree>
    <p:extLst>
      <p:ext uri="{BB962C8B-B14F-4D97-AF65-F5344CB8AC3E}">
        <p14:creationId xmlns:p14="http://schemas.microsoft.com/office/powerpoint/2010/main" val="2095622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607CBDF-7C4A-2741-8AB5-0876DAA854D8}" type="datetimeFigureOut">
              <a:rPr lang="en-US" smtClean="0"/>
              <a:t>4/2/17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F080042-1572-C54F-A560-0761149587CE}" type="slidenum">
              <a:rPr lang="en-US" smtClean="0"/>
              <a:t>‹#›</a:t>
            </a:fld>
            <a:endParaRPr lang="en-US"/>
          </a:p>
        </p:txBody>
      </p:sp>
    </p:spTree>
    <p:extLst>
      <p:ext uri="{BB962C8B-B14F-4D97-AF65-F5344CB8AC3E}">
        <p14:creationId xmlns:p14="http://schemas.microsoft.com/office/powerpoint/2010/main" val="2389664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lvl1pPr>
              <a:defRPr b="1"/>
            </a:lvl1pPr>
            <a:lvl2pPr>
              <a:defRPr b="1"/>
            </a:lvl2pPr>
            <a:lvl3pPr>
              <a:defRPr b="1"/>
            </a:lvl3pPr>
            <a:lvl4pPr>
              <a:defRPr b="1"/>
            </a:lvl4pPr>
            <a:lvl5pPr>
              <a:defRPr b="1"/>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B607CBDF-7C4A-2741-8AB5-0876DAA854D8}" type="datetimeFigureOut">
              <a:rPr lang="en-US" smtClean="0"/>
              <a:t>4/2/17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F080042-1572-C54F-A560-0761149587CE}" type="slidenum">
              <a:rPr lang="en-US" smtClean="0"/>
              <a:t>‹#›</a:t>
            </a:fld>
            <a:endParaRPr lang="en-US"/>
          </a:p>
        </p:txBody>
      </p:sp>
    </p:spTree>
    <p:extLst>
      <p:ext uri="{BB962C8B-B14F-4D97-AF65-F5344CB8AC3E}">
        <p14:creationId xmlns:p14="http://schemas.microsoft.com/office/powerpoint/2010/main" val="12611279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07CBDF-7C4A-2741-8AB5-0876DAA854D8}" type="datetimeFigureOut">
              <a:rPr lang="en-US" smtClean="0"/>
              <a:t>4/2/17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F080042-1572-C54F-A560-0761149587CE}" type="slidenum">
              <a:rPr lang="en-US" smtClean="0"/>
              <a:t>‹#›</a:t>
            </a:fld>
            <a:endParaRPr lang="en-US"/>
          </a:p>
        </p:txBody>
      </p:sp>
    </p:spTree>
    <p:extLst>
      <p:ext uri="{BB962C8B-B14F-4D97-AF65-F5344CB8AC3E}">
        <p14:creationId xmlns:p14="http://schemas.microsoft.com/office/powerpoint/2010/main" val="1134731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B607CBDF-7C4A-2741-8AB5-0876DAA854D8}" type="datetimeFigureOut">
              <a:rPr lang="en-US" smtClean="0"/>
              <a:t>4/2/17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F080042-1572-C54F-A560-0761149587CE}" type="slidenum">
              <a:rPr lang="en-US" smtClean="0"/>
              <a:t>‹#›</a:t>
            </a:fld>
            <a:endParaRPr lang="en-US"/>
          </a:p>
        </p:txBody>
      </p:sp>
    </p:spTree>
    <p:extLst>
      <p:ext uri="{BB962C8B-B14F-4D97-AF65-F5344CB8AC3E}">
        <p14:creationId xmlns:p14="http://schemas.microsoft.com/office/powerpoint/2010/main" val="1785770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B607CBDF-7C4A-2741-8AB5-0876DAA854D8}" type="datetimeFigureOut">
              <a:rPr lang="en-US" smtClean="0"/>
              <a:t>4/2/17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F080042-1572-C54F-A560-0761149587CE}" type="slidenum">
              <a:rPr lang="en-US" smtClean="0"/>
              <a:t>‹#›</a:t>
            </a:fld>
            <a:endParaRPr lang="en-US"/>
          </a:p>
        </p:txBody>
      </p:sp>
    </p:spTree>
    <p:extLst>
      <p:ext uri="{BB962C8B-B14F-4D97-AF65-F5344CB8AC3E}">
        <p14:creationId xmlns:p14="http://schemas.microsoft.com/office/powerpoint/2010/main" val="13099421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B607CBDF-7C4A-2741-8AB5-0876DAA854D8}" type="datetimeFigureOut">
              <a:rPr lang="en-US" smtClean="0"/>
              <a:t>4/2/17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F080042-1572-C54F-A560-0761149587CE}" type="slidenum">
              <a:rPr lang="en-US" smtClean="0"/>
              <a:t>‹#›</a:t>
            </a:fld>
            <a:endParaRPr lang="en-US"/>
          </a:p>
        </p:txBody>
      </p:sp>
    </p:spTree>
    <p:extLst>
      <p:ext uri="{BB962C8B-B14F-4D97-AF65-F5344CB8AC3E}">
        <p14:creationId xmlns:p14="http://schemas.microsoft.com/office/powerpoint/2010/main" val="1951979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07CBDF-7C4A-2741-8AB5-0876DAA854D8}" type="datetimeFigureOut">
              <a:rPr lang="en-US" smtClean="0"/>
              <a:t>4/2/17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F080042-1572-C54F-A560-0761149587CE}" type="slidenum">
              <a:rPr lang="en-US" smtClean="0"/>
              <a:t>‹#›</a:t>
            </a:fld>
            <a:endParaRPr lang="en-US"/>
          </a:p>
        </p:txBody>
      </p:sp>
    </p:spTree>
    <p:extLst>
      <p:ext uri="{BB962C8B-B14F-4D97-AF65-F5344CB8AC3E}">
        <p14:creationId xmlns:p14="http://schemas.microsoft.com/office/powerpoint/2010/main" val="14841813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07CBDF-7C4A-2741-8AB5-0876DAA854D8}" type="datetimeFigureOut">
              <a:rPr lang="en-US" smtClean="0"/>
              <a:t>4/2/17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F080042-1572-C54F-A560-0761149587CE}" type="slidenum">
              <a:rPr lang="en-US" smtClean="0"/>
              <a:t>‹#›</a:t>
            </a:fld>
            <a:endParaRPr lang="en-US"/>
          </a:p>
        </p:txBody>
      </p:sp>
    </p:spTree>
    <p:extLst>
      <p:ext uri="{BB962C8B-B14F-4D97-AF65-F5344CB8AC3E}">
        <p14:creationId xmlns:p14="http://schemas.microsoft.com/office/powerpoint/2010/main" val="16139441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07CBDF-7C4A-2741-8AB5-0876DAA854D8}" type="datetimeFigureOut">
              <a:rPr lang="en-US" smtClean="0"/>
              <a:t>4/2/17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F080042-1572-C54F-A560-0761149587CE}" type="slidenum">
              <a:rPr lang="en-US" smtClean="0"/>
              <a:t>‹#›</a:t>
            </a:fld>
            <a:endParaRPr lang="en-US"/>
          </a:p>
        </p:txBody>
      </p:sp>
    </p:spTree>
    <p:extLst>
      <p:ext uri="{BB962C8B-B14F-4D97-AF65-F5344CB8AC3E}">
        <p14:creationId xmlns:p14="http://schemas.microsoft.com/office/powerpoint/2010/main" val="693820775"/>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Montserrat" charset="0"/>
                <a:ea typeface="Montserrat" charset="0"/>
                <a:cs typeface="Montserrat" charset="0"/>
              </a:defRPr>
            </a:lvl1pPr>
          </a:lstStyle>
          <a:p>
            <a:fld id="{B607CBDF-7C4A-2741-8AB5-0876DAA854D8}" type="datetimeFigureOut">
              <a:rPr lang="en-US" smtClean="0"/>
              <a:pPr/>
              <a:t>4/2/17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Montserrat" charset="0"/>
                <a:ea typeface="Montserrat" charset="0"/>
                <a:cs typeface="Montserrat" charset="0"/>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Montserrat" charset="0"/>
                <a:ea typeface="Montserrat" charset="0"/>
                <a:cs typeface="Montserrat" charset="0"/>
              </a:defRPr>
            </a:lvl1pPr>
          </a:lstStyle>
          <a:p>
            <a:fld id="{2F080042-1572-C54F-A560-0761149587CE}" type="slidenum">
              <a:rPr lang="en-US" smtClean="0"/>
              <a:pPr/>
              <a:t>‹#›</a:t>
            </a:fld>
            <a:endParaRPr lang="en-US"/>
          </a:p>
        </p:txBody>
      </p:sp>
    </p:spTree>
    <p:extLst>
      <p:ext uri="{BB962C8B-B14F-4D97-AF65-F5344CB8AC3E}">
        <p14:creationId xmlns:p14="http://schemas.microsoft.com/office/powerpoint/2010/main" val="21266644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b="1" kern="1200">
          <a:solidFill>
            <a:schemeClr val="tx1"/>
          </a:solidFill>
          <a:latin typeface="Montserrat" charset="0"/>
          <a:ea typeface="Montserrat" charset="0"/>
          <a:cs typeface="Montserrat" charset="0"/>
        </a:defRPr>
      </a:lvl1pPr>
    </p:titleStyle>
    <p:bodyStyle>
      <a:lvl1pPr marL="228600" indent="-228600" algn="l" defTabSz="914400" rtl="0" eaLnBrk="1" latinLnBrk="0" hangingPunct="1">
        <a:lnSpc>
          <a:spcPct val="90000"/>
        </a:lnSpc>
        <a:spcBef>
          <a:spcPts val="1000"/>
        </a:spcBef>
        <a:buFont typeface="Arial"/>
        <a:buChar char="•"/>
        <a:defRPr sz="2800" b="0" i="0" kern="1200">
          <a:solidFill>
            <a:schemeClr val="tx1"/>
          </a:solidFill>
          <a:latin typeface="Montserrat" charset="0"/>
          <a:ea typeface="Montserrat" charset="0"/>
          <a:cs typeface="Montserrat" charset="0"/>
        </a:defRPr>
      </a:lvl1pPr>
      <a:lvl2pPr marL="685800" indent="-228600" algn="l" defTabSz="914400" rtl="0" eaLnBrk="1" latinLnBrk="0" hangingPunct="1">
        <a:lnSpc>
          <a:spcPct val="90000"/>
        </a:lnSpc>
        <a:spcBef>
          <a:spcPts val="500"/>
        </a:spcBef>
        <a:buFont typeface="Arial"/>
        <a:buChar char="•"/>
        <a:defRPr sz="2400" b="0" i="0" kern="1200">
          <a:solidFill>
            <a:schemeClr val="tx1"/>
          </a:solidFill>
          <a:latin typeface="Montserrat" charset="0"/>
          <a:ea typeface="Montserrat" charset="0"/>
          <a:cs typeface="Montserrat" charset="0"/>
        </a:defRPr>
      </a:lvl2pPr>
      <a:lvl3pPr marL="1143000" indent="-228600" algn="l" defTabSz="914400" rtl="0" eaLnBrk="1" latinLnBrk="0" hangingPunct="1">
        <a:lnSpc>
          <a:spcPct val="90000"/>
        </a:lnSpc>
        <a:spcBef>
          <a:spcPts val="500"/>
        </a:spcBef>
        <a:buFont typeface="Arial"/>
        <a:buChar char="•"/>
        <a:defRPr sz="2000" b="0" i="0" kern="1200">
          <a:solidFill>
            <a:schemeClr val="tx1"/>
          </a:solidFill>
          <a:latin typeface="Montserrat" charset="0"/>
          <a:ea typeface="Montserrat" charset="0"/>
          <a:cs typeface="Montserrat" charset="0"/>
        </a:defRPr>
      </a:lvl3pPr>
      <a:lvl4pPr marL="1600200" indent="-228600" algn="l" defTabSz="914400" rtl="0" eaLnBrk="1" latinLnBrk="0" hangingPunct="1">
        <a:lnSpc>
          <a:spcPct val="90000"/>
        </a:lnSpc>
        <a:spcBef>
          <a:spcPts val="500"/>
        </a:spcBef>
        <a:buFont typeface="Arial"/>
        <a:buChar char="•"/>
        <a:defRPr sz="1800" b="0" i="0" kern="1200">
          <a:solidFill>
            <a:schemeClr val="tx1"/>
          </a:solidFill>
          <a:latin typeface="Montserrat" charset="0"/>
          <a:ea typeface="Montserrat" charset="0"/>
          <a:cs typeface="Montserrat" charset="0"/>
        </a:defRPr>
      </a:lvl4pPr>
      <a:lvl5pPr marL="2057400" indent="-228600" algn="l" defTabSz="914400" rtl="0" eaLnBrk="1" latinLnBrk="0" hangingPunct="1">
        <a:lnSpc>
          <a:spcPct val="90000"/>
        </a:lnSpc>
        <a:spcBef>
          <a:spcPts val="500"/>
        </a:spcBef>
        <a:buFont typeface="Arial"/>
        <a:buChar char="•"/>
        <a:defRPr sz="1800" b="0" i="0" kern="1200">
          <a:solidFill>
            <a:schemeClr val="tx1"/>
          </a:solidFill>
          <a:latin typeface="Montserrat" charset="0"/>
          <a:ea typeface="Montserrat" charset="0"/>
          <a:cs typeface="Montserra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tiff"/><Relationship Id="rId3" Type="http://schemas.openxmlformats.org/officeDocument/2006/relationships/image" Target="../media/image2.tif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tif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demographics.mturk-tracker.com/#/gender/all" TargetMode="External"/><Relationship Id="rId3" Type="http://schemas.openxmlformats.org/officeDocument/2006/relationships/image" Target="../media/image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demographics.mturk-tracker.com/#/gender/all" TargetMode="External"/><Relationship Id="rId3" Type="http://schemas.openxmlformats.org/officeDocument/2006/relationships/image" Target="../media/image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newyorker.com/culture/culture-desk/video-turking-for-respect" TargetMode="External"/><Relationship Id="rId3" Type="http://schemas.openxmlformats.org/officeDocument/2006/relationships/hyperlink" Target="http://www.pbs.org/newshour/updates/inside-amazons-hidden-science-factory/"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617133" y="1039956"/>
            <a:ext cx="9144000" cy="4849091"/>
          </a:xfrm>
        </p:spPr>
        <p:txBody>
          <a:bodyPr anchor="ctr"/>
          <a:lstStyle/>
          <a:p>
            <a:r>
              <a:rPr lang="en-US" b="1" dirty="0" smtClean="0">
                <a:latin typeface="Montserrat" charset="0"/>
                <a:ea typeface="Montserrat" charset="0"/>
                <a:cs typeface="Montserrat" charset="0"/>
              </a:rPr>
              <a:t/>
            </a:r>
            <a:br>
              <a:rPr lang="en-US" b="1" dirty="0" smtClean="0">
                <a:latin typeface="Montserrat" charset="0"/>
                <a:ea typeface="Montserrat" charset="0"/>
                <a:cs typeface="Montserrat" charset="0"/>
              </a:rPr>
            </a:br>
            <a:r>
              <a:rPr lang="en-US" dirty="0"/>
              <a:t/>
            </a:r>
            <a:br>
              <a:rPr lang="en-US" dirty="0"/>
            </a:br>
            <a:r>
              <a:rPr lang="en-US" b="1" dirty="0" err="1" smtClean="0">
                <a:latin typeface="Montserrat" charset="0"/>
                <a:ea typeface="Montserrat" charset="0"/>
                <a:cs typeface="Montserrat" charset="0"/>
              </a:rPr>
              <a:t>oTree</a:t>
            </a:r>
            <a:r>
              <a:rPr lang="en-US" b="1" dirty="0" smtClean="0">
                <a:latin typeface="Montserrat" charset="0"/>
                <a:ea typeface="Montserrat" charset="0"/>
                <a:cs typeface="Montserrat" charset="0"/>
              </a:rPr>
              <a:t>: day 2</a:t>
            </a:r>
            <a:endParaRPr lang="en-US" b="1" dirty="0">
              <a:latin typeface="Montserrat" charset="0"/>
              <a:ea typeface="Montserrat" charset="0"/>
              <a:cs typeface="Montserrat" charset="0"/>
            </a:endParaRPr>
          </a:p>
        </p:txBody>
      </p:sp>
      <p:sp>
        <p:nvSpPr>
          <p:cNvPr id="3" name="Subtitle 2"/>
          <p:cNvSpPr>
            <a:spLocks noGrp="1"/>
          </p:cNvSpPr>
          <p:nvPr>
            <p:ph type="subTitle" idx="1"/>
          </p:nvPr>
        </p:nvSpPr>
        <p:spPr>
          <a:xfrm>
            <a:off x="1617133" y="5569383"/>
            <a:ext cx="9144000" cy="832802"/>
          </a:xfrm>
        </p:spPr>
        <p:txBody>
          <a:bodyPr anchor="b">
            <a:noAutofit/>
          </a:bodyPr>
          <a:lstStyle/>
          <a:p>
            <a:r>
              <a:rPr lang="en-US" sz="3000" b="1" dirty="0" err="1" smtClean="0">
                <a:latin typeface="Montserrat" charset="0"/>
                <a:ea typeface="Montserrat" charset="0"/>
                <a:cs typeface="Montserrat" charset="0"/>
              </a:rPr>
              <a:t>Filipp</a:t>
            </a:r>
            <a:r>
              <a:rPr lang="en-US" sz="3000" b="1" dirty="0" smtClean="0">
                <a:latin typeface="Montserrat" charset="0"/>
                <a:ea typeface="Montserrat" charset="0"/>
                <a:cs typeface="Montserrat" charset="0"/>
              </a:rPr>
              <a:t> Chapkovski</a:t>
            </a:r>
          </a:p>
          <a:p>
            <a:r>
              <a:rPr lang="en-US" sz="3000" b="1" dirty="0" smtClean="0">
                <a:latin typeface="Montserrat" charset="0"/>
                <a:ea typeface="Montserrat" charset="0"/>
                <a:cs typeface="Montserrat" charset="0"/>
              </a:rPr>
              <a:t>April 4, 2017</a:t>
            </a:r>
            <a:endParaRPr lang="en-US" sz="3000" b="1" dirty="0" smtClean="0">
              <a:latin typeface="Montserrat" charset="0"/>
              <a:ea typeface="Montserrat" charset="0"/>
              <a:cs typeface="Montserrat" charset="0"/>
            </a:endParaRPr>
          </a:p>
        </p:txBody>
      </p:sp>
      <p:pic>
        <p:nvPicPr>
          <p:cNvPr id="5" name="Picture 4"/>
          <p:cNvPicPr>
            <a:picLocks noChangeAspect="1"/>
          </p:cNvPicPr>
          <p:nvPr/>
        </p:nvPicPr>
        <p:blipFill>
          <a:blip r:embed="rId2"/>
          <a:stretch>
            <a:fillRect/>
          </a:stretch>
        </p:blipFill>
        <p:spPr>
          <a:xfrm>
            <a:off x="4394249" y="1771591"/>
            <a:ext cx="3589769" cy="2070100"/>
          </a:xfrm>
          <a:prstGeom prst="rect">
            <a:avLst/>
          </a:prstGeom>
        </p:spPr>
      </p:pic>
      <p:pic>
        <p:nvPicPr>
          <p:cNvPr id="6" name="Picture 5"/>
          <p:cNvPicPr>
            <a:picLocks noChangeAspect="1"/>
          </p:cNvPicPr>
          <p:nvPr/>
        </p:nvPicPr>
        <p:blipFill>
          <a:blip r:embed="rId3"/>
          <a:stretch>
            <a:fillRect/>
          </a:stretch>
        </p:blipFill>
        <p:spPr>
          <a:xfrm>
            <a:off x="5541044" y="277234"/>
            <a:ext cx="1296178" cy="1288617"/>
          </a:xfrm>
          <a:prstGeom prst="rect">
            <a:avLst/>
          </a:prstGeom>
        </p:spPr>
      </p:pic>
    </p:spTree>
    <p:extLst>
      <p:ext uri="{BB962C8B-B14F-4D97-AF65-F5344CB8AC3E}">
        <p14:creationId xmlns:p14="http://schemas.microsoft.com/office/powerpoint/2010/main" val="77824050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PGG with voting mechanism</a:t>
            </a:r>
            <a:endParaRPr lang="en-US" dirty="0"/>
          </a:p>
        </p:txBody>
      </p:sp>
      <p:sp>
        <p:nvSpPr>
          <p:cNvPr id="3" name="Content Placeholder 2"/>
          <p:cNvSpPr>
            <a:spLocks noGrp="1"/>
          </p:cNvSpPr>
          <p:nvPr>
            <p:ph idx="1"/>
          </p:nvPr>
        </p:nvSpPr>
        <p:spPr/>
        <p:txBody>
          <a:bodyPr/>
          <a:lstStyle/>
          <a:p>
            <a:r>
              <a:rPr lang="en-US" dirty="0" smtClean="0"/>
              <a:t>procedure:</a:t>
            </a:r>
          </a:p>
          <a:p>
            <a:r>
              <a:rPr lang="en-US" dirty="0" smtClean="0"/>
              <a:t>in the end of each round the smallest contributor leaves his/her group and joins another one.</a:t>
            </a:r>
          </a:p>
          <a:p>
            <a:r>
              <a:rPr lang="en-US" dirty="0" smtClean="0"/>
              <a:t>in the beginning of each round his/her contributions are shown to the new group members and they vote whether they would like to have him or nor as a group member</a:t>
            </a:r>
          </a:p>
          <a:p>
            <a:r>
              <a:rPr lang="en-US" dirty="0" smtClean="0"/>
              <a:t>If majority votes against, he skips the round</a:t>
            </a:r>
            <a:endParaRPr lang="en-US" dirty="0"/>
          </a:p>
        </p:txBody>
      </p:sp>
    </p:spTree>
    <p:extLst>
      <p:ext uri="{BB962C8B-B14F-4D97-AF65-F5344CB8AC3E}">
        <p14:creationId xmlns:p14="http://schemas.microsoft.com/office/powerpoint/2010/main" val="4820450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PGG with voting mechanism</a:t>
            </a:r>
            <a:endParaRPr lang="en-US" dirty="0"/>
          </a:p>
        </p:txBody>
      </p:sp>
      <p:sp>
        <p:nvSpPr>
          <p:cNvPr id="3" name="Content Placeholder 2"/>
          <p:cNvSpPr>
            <a:spLocks noGrp="1"/>
          </p:cNvSpPr>
          <p:nvPr>
            <p:ph idx="1"/>
          </p:nvPr>
        </p:nvSpPr>
        <p:spPr/>
        <p:txBody>
          <a:bodyPr/>
          <a:lstStyle/>
          <a:p>
            <a:r>
              <a:rPr lang="en-US" dirty="0" smtClean="0"/>
              <a:t>procedure </a:t>
            </a:r>
            <a:r>
              <a:rPr lang="mr-IN" dirty="0" smtClean="0"/>
              <a:t>–</a:t>
            </a:r>
            <a:r>
              <a:rPr lang="en-US" dirty="0" smtClean="0"/>
              <a:t> phase 2:</a:t>
            </a:r>
          </a:p>
          <a:p>
            <a:r>
              <a:rPr lang="en-US" dirty="0" smtClean="0"/>
              <a:t>if the player skipped the round X, in the next round he will be assigned to the new (or the same) group automatically.</a:t>
            </a:r>
          </a:p>
        </p:txBody>
      </p:sp>
    </p:spTree>
    <p:extLst>
      <p:ext uri="{BB962C8B-B14F-4D97-AF65-F5344CB8AC3E}">
        <p14:creationId xmlns:p14="http://schemas.microsoft.com/office/powerpoint/2010/main" val="6808502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PGG with voting mechanism</a:t>
            </a:r>
          </a:p>
        </p:txBody>
      </p:sp>
      <p:sp>
        <p:nvSpPr>
          <p:cNvPr id="3" name="Content Placeholder 2"/>
          <p:cNvSpPr>
            <a:spLocks noGrp="1"/>
          </p:cNvSpPr>
          <p:nvPr>
            <p:ph idx="1"/>
          </p:nvPr>
        </p:nvSpPr>
        <p:spPr/>
        <p:txBody>
          <a:bodyPr/>
          <a:lstStyle/>
          <a:p>
            <a:r>
              <a:rPr lang="en-US" dirty="0" smtClean="0"/>
              <a:t>selecting the smallest contributor</a:t>
            </a:r>
            <a:endParaRPr lang="en-US" dirty="0"/>
          </a:p>
        </p:txBody>
      </p:sp>
    </p:spTree>
    <p:extLst>
      <p:ext uri="{BB962C8B-B14F-4D97-AF65-F5344CB8AC3E}">
        <p14:creationId xmlns:p14="http://schemas.microsoft.com/office/powerpoint/2010/main" val="14223346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PGG with voting mechanism</a:t>
            </a:r>
          </a:p>
        </p:txBody>
      </p:sp>
      <p:sp>
        <p:nvSpPr>
          <p:cNvPr id="3" name="Content Placeholder 2"/>
          <p:cNvSpPr>
            <a:spLocks noGrp="1"/>
          </p:cNvSpPr>
          <p:nvPr>
            <p:ph idx="1"/>
          </p:nvPr>
        </p:nvSpPr>
        <p:spPr/>
        <p:txBody>
          <a:bodyPr/>
          <a:lstStyle/>
          <a:p>
            <a:r>
              <a:rPr lang="en-US" dirty="0" smtClean="0"/>
              <a:t>attaching the smallest contributor to the new group</a:t>
            </a:r>
            <a:endParaRPr lang="en-US" dirty="0"/>
          </a:p>
        </p:txBody>
      </p:sp>
    </p:spTree>
    <p:extLst>
      <p:ext uri="{BB962C8B-B14F-4D97-AF65-F5344CB8AC3E}">
        <p14:creationId xmlns:p14="http://schemas.microsoft.com/office/powerpoint/2010/main" val="15380886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PGG with voting mechanism</a:t>
            </a:r>
          </a:p>
        </p:txBody>
      </p:sp>
      <p:sp>
        <p:nvSpPr>
          <p:cNvPr id="3" name="Content Placeholder 2"/>
          <p:cNvSpPr>
            <a:spLocks noGrp="1"/>
          </p:cNvSpPr>
          <p:nvPr>
            <p:ph idx="1"/>
          </p:nvPr>
        </p:nvSpPr>
        <p:spPr/>
        <p:txBody>
          <a:bodyPr/>
          <a:lstStyle/>
          <a:p>
            <a:r>
              <a:rPr lang="en-US" dirty="0" smtClean="0"/>
              <a:t>showing n last rounds to the rest of the group</a:t>
            </a:r>
            <a:endParaRPr lang="en-US" dirty="0"/>
          </a:p>
        </p:txBody>
      </p:sp>
    </p:spTree>
    <p:extLst>
      <p:ext uri="{BB962C8B-B14F-4D97-AF65-F5344CB8AC3E}">
        <p14:creationId xmlns:p14="http://schemas.microsoft.com/office/powerpoint/2010/main" val="13950295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PGG with voting mechanism</a:t>
            </a:r>
          </a:p>
        </p:txBody>
      </p:sp>
      <p:sp>
        <p:nvSpPr>
          <p:cNvPr id="3" name="Content Placeholder 2"/>
          <p:cNvSpPr>
            <a:spLocks noGrp="1"/>
          </p:cNvSpPr>
          <p:nvPr>
            <p:ph idx="1"/>
          </p:nvPr>
        </p:nvSpPr>
        <p:spPr/>
        <p:txBody>
          <a:bodyPr/>
          <a:lstStyle/>
          <a:p>
            <a:r>
              <a:rPr lang="en-US" dirty="0" smtClean="0"/>
              <a:t>making voting mechanism</a:t>
            </a:r>
            <a:endParaRPr lang="en-US" dirty="0"/>
          </a:p>
        </p:txBody>
      </p:sp>
    </p:spTree>
    <p:extLst>
      <p:ext uri="{BB962C8B-B14F-4D97-AF65-F5344CB8AC3E}">
        <p14:creationId xmlns:p14="http://schemas.microsoft.com/office/powerpoint/2010/main" val="344493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PGG with voting mechanism</a:t>
            </a:r>
          </a:p>
        </p:txBody>
      </p:sp>
      <p:sp>
        <p:nvSpPr>
          <p:cNvPr id="3" name="Content Placeholder 2"/>
          <p:cNvSpPr>
            <a:spLocks noGrp="1"/>
          </p:cNvSpPr>
          <p:nvPr>
            <p:ph idx="1"/>
          </p:nvPr>
        </p:nvSpPr>
        <p:spPr/>
        <p:txBody>
          <a:bodyPr/>
          <a:lstStyle/>
          <a:p>
            <a:r>
              <a:rPr lang="en-US" dirty="0" smtClean="0"/>
              <a:t>dropping the unpopular candidate from the rest of the round</a:t>
            </a:r>
            <a:endParaRPr lang="en-US" dirty="0"/>
          </a:p>
        </p:txBody>
      </p:sp>
    </p:spTree>
    <p:extLst>
      <p:ext uri="{BB962C8B-B14F-4D97-AF65-F5344CB8AC3E}">
        <p14:creationId xmlns:p14="http://schemas.microsoft.com/office/powerpoint/2010/main" val="131789752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Public good game with </a:t>
            </a:r>
            <a:r>
              <a:rPr lang="en-US" dirty="0" smtClean="0"/>
              <a:t>punishment</a:t>
            </a:r>
            <a:endParaRPr lang="en-US" dirty="0"/>
          </a:p>
        </p:txBody>
      </p:sp>
      <p:sp>
        <p:nvSpPr>
          <p:cNvPr id="3" name="Content Placeholder 2"/>
          <p:cNvSpPr>
            <a:spLocks noGrp="1"/>
          </p:cNvSpPr>
          <p:nvPr>
            <p:ph idx="1"/>
          </p:nvPr>
        </p:nvSpPr>
        <p:spPr/>
        <p:txBody>
          <a:bodyPr/>
          <a:lstStyle/>
          <a:p>
            <a:r>
              <a:rPr lang="en-US" dirty="0" smtClean="0"/>
              <a:t>the issue: we need ‘punishment matrix’</a:t>
            </a:r>
          </a:p>
          <a:p>
            <a:endParaRPr lang="en-US" b="0" dirty="0"/>
          </a:p>
        </p:txBody>
      </p:sp>
      <p:graphicFrame>
        <p:nvGraphicFramePr>
          <p:cNvPr id="5" name="Table 4"/>
          <p:cNvGraphicFramePr>
            <a:graphicFrameLocks noGrp="1"/>
          </p:cNvGraphicFramePr>
          <p:nvPr>
            <p:extLst>
              <p:ext uri="{D42A27DB-BD31-4B8C-83A1-F6EECF244321}">
                <p14:modId xmlns:p14="http://schemas.microsoft.com/office/powerpoint/2010/main" val="707405908"/>
              </p:ext>
            </p:extLst>
          </p:nvPr>
        </p:nvGraphicFramePr>
        <p:xfrm>
          <a:off x="185980" y="2765442"/>
          <a:ext cx="11732218" cy="2529840"/>
        </p:xfrm>
        <a:graphic>
          <a:graphicData uri="http://schemas.openxmlformats.org/drawingml/2006/table">
            <a:tbl>
              <a:tblPr firstRow="1" bandRow="1">
                <a:tableStyleId>{793D81CF-94F2-401A-BA57-92F5A7B2D0C5}</a:tableStyleId>
              </a:tblPr>
              <a:tblGrid>
                <a:gridCol w="2036035"/>
                <a:gridCol w="3372873"/>
                <a:gridCol w="3390255"/>
                <a:gridCol w="2933055"/>
              </a:tblGrid>
              <a:tr h="370840">
                <a:tc>
                  <a:txBody>
                    <a:bodyPr/>
                    <a:lstStyle/>
                    <a:p>
                      <a:r>
                        <a:rPr lang="en-US" sz="2600" dirty="0" smtClean="0"/>
                        <a:t>Group</a:t>
                      </a:r>
                      <a:endParaRPr lang="en-US" sz="2600" dirty="0"/>
                    </a:p>
                  </a:txBody>
                  <a:tcPr/>
                </a:tc>
                <a:tc>
                  <a:txBody>
                    <a:bodyPr/>
                    <a:lstStyle/>
                    <a:p>
                      <a:r>
                        <a:rPr lang="en-US" sz="2600" dirty="0" err="1" smtClean="0"/>
                        <a:t>Sender_id_in_group</a:t>
                      </a:r>
                      <a:endParaRPr lang="en-US" sz="2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600" dirty="0" err="1" smtClean="0"/>
                        <a:t>Receiver_id_in_group</a:t>
                      </a:r>
                      <a:endParaRPr lang="en-US" sz="2600" dirty="0" smtClean="0"/>
                    </a:p>
                    <a:p>
                      <a:endParaRPr lang="en-US" sz="2600" dirty="0"/>
                    </a:p>
                  </a:txBody>
                  <a:tcPr/>
                </a:tc>
                <a:tc>
                  <a:txBody>
                    <a:bodyPr/>
                    <a:lstStyle/>
                    <a:p>
                      <a:r>
                        <a:rPr lang="en-US" sz="2600" dirty="0" err="1" smtClean="0"/>
                        <a:t>Punishment_sent</a:t>
                      </a:r>
                      <a:endParaRPr lang="en-US" sz="2600" dirty="0"/>
                    </a:p>
                  </a:txBody>
                  <a:tcPr/>
                </a:tc>
              </a:tr>
              <a:tr h="370840">
                <a:tc>
                  <a:txBody>
                    <a:bodyPr/>
                    <a:lstStyle/>
                    <a:p>
                      <a:endParaRPr lang="en-US" sz="3000"/>
                    </a:p>
                  </a:txBody>
                  <a:tcPr/>
                </a:tc>
                <a:tc>
                  <a:txBody>
                    <a:bodyPr/>
                    <a:lstStyle/>
                    <a:p>
                      <a:endParaRPr lang="en-US" sz="3000"/>
                    </a:p>
                  </a:txBody>
                  <a:tcPr/>
                </a:tc>
                <a:tc>
                  <a:txBody>
                    <a:bodyPr/>
                    <a:lstStyle/>
                    <a:p>
                      <a:endParaRPr lang="en-US" sz="3000"/>
                    </a:p>
                  </a:txBody>
                  <a:tcPr/>
                </a:tc>
                <a:tc>
                  <a:txBody>
                    <a:bodyPr/>
                    <a:lstStyle/>
                    <a:p>
                      <a:endParaRPr lang="en-US" sz="3000"/>
                    </a:p>
                  </a:txBody>
                  <a:tcPr/>
                </a:tc>
              </a:tr>
              <a:tr h="370840">
                <a:tc>
                  <a:txBody>
                    <a:bodyPr/>
                    <a:lstStyle/>
                    <a:p>
                      <a:endParaRPr lang="en-US" sz="3000"/>
                    </a:p>
                  </a:txBody>
                  <a:tcPr/>
                </a:tc>
                <a:tc>
                  <a:txBody>
                    <a:bodyPr/>
                    <a:lstStyle/>
                    <a:p>
                      <a:endParaRPr lang="en-US" sz="3000"/>
                    </a:p>
                  </a:txBody>
                  <a:tcPr/>
                </a:tc>
                <a:tc>
                  <a:txBody>
                    <a:bodyPr/>
                    <a:lstStyle/>
                    <a:p>
                      <a:endParaRPr lang="en-US" sz="3000"/>
                    </a:p>
                  </a:txBody>
                  <a:tcPr/>
                </a:tc>
                <a:tc>
                  <a:txBody>
                    <a:bodyPr/>
                    <a:lstStyle/>
                    <a:p>
                      <a:endParaRPr lang="en-US" sz="3000"/>
                    </a:p>
                  </a:txBody>
                  <a:tcPr/>
                </a:tc>
              </a:tr>
              <a:tr h="370840">
                <a:tc>
                  <a:txBody>
                    <a:bodyPr/>
                    <a:lstStyle/>
                    <a:p>
                      <a:endParaRPr lang="en-US" sz="3000" dirty="0"/>
                    </a:p>
                  </a:txBody>
                  <a:tcPr/>
                </a:tc>
                <a:tc>
                  <a:txBody>
                    <a:bodyPr/>
                    <a:lstStyle/>
                    <a:p>
                      <a:endParaRPr lang="en-US" sz="3000"/>
                    </a:p>
                  </a:txBody>
                  <a:tcPr/>
                </a:tc>
                <a:tc>
                  <a:txBody>
                    <a:bodyPr/>
                    <a:lstStyle/>
                    <a:p>
                      <a:endParaRPr lang="en-US" sz="3000"/>
                    </a:p>
                  </a:txBody>
                  <a:tcPr/>
                </a:tc>
                <a:tc>
                  <a:txBody>
                    <a:bodyPr/>
                    <a:lstStyle/>
                    <a:p>
                      <a:endParaRPr lang="en-US" sz="3000" dirty="0"/>
                    </a:p>
                  </a:txBody>
                  <a:tcPr/>
                </a:tc>
              </a:tr>
            </a:tbl>
          </a:graphicData>
        </a:graphic>
      </p:graphicFrame>
    </p:spTree>
    <p:extLst>
      <p:ext uri="{BB962C8B-B14F-4D97-AF65-F5344CB8AC3E}">
        <p14:creationId xmlns:p14="http://schemas.microsoft.com/office/powerpoint/2010/main" val="207018344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838200" y="365125"/>
            <a:ext cx="10515600" cy="1325563"/>
          </a:xfrm>
        </p:spPr>
        <p:txBody>
          <a:bodyPr/>
          <a:lstStyle/>
          <a:p>
            <a:r>
              <a:rPr lang="en-US" dirty="0"/>
              <a:t>Public good game with </a:t>
            </a:r>
            <a:r>
              <a:rPr lang="en-US" dirty="0" smtClean="0"/>
              <a:t>punishment</a:t>
            </a:r>
            <a:endParaRPr lang="en-US" dirty="0"/>
          </a:p>
        </p:txBody>
      </p:sp>
      <p:sp>
        <p:nvSpPr>
          <p:cNvPr id="5" name="Content Placeholder 2"/>
          <p:cNvSpPr>
            <a:spLocks noGrp="1"/>
          </p:cNvSpPr>
          <p:nvPr>
            <p:ph idx="1"/>
          </p:nvPr>
        </p:nvSpPr>
        <p:spPr>
          <a:xfrm>
            <a:off x="838200" y="4355025"/>
            <a:ext cx="10515600" cy="1821938"/>
          </a:xfrm>
        </p:spPr>
        <p:txBody>
          <a:bodyPr/>
          <a:lstStyle/>
          <a:p>
            <a:r>
              <a:rPr lang="en-US" b="0" dirty="0" smtClean="0"/>
              <a:t>for each player in a group: punishment sent: sum of </a:t>
            </a:r>
            <a:r>
              <a:rPr lang="en-US" b="0" i="1" dirty="0" err="1" smtClean="0"/>
              <a:t>punishment_sent</a:t>
            </a:r>
            <a:r>
              <a:rPr lang="en-US" b="0" i="1" dirty="0" smtClean="0"/>
              <a:t> if group=</a:t>
            </a:r>
            <a:r>
              <a:rPr lang="en-US" b="0" i="1" dirty="0" err="1" smtClean="0"/>
              <a:t>self.group</a:t>
            </a:r>
            <a:r>
              <a:rPr lang="en-US" b="0" i="1" dirty="0" smtClean="0"/>
              <a:t> and </a:t>
            </a:r>
            <a:r>
              <a:rPr lang="en-US" b="0" i="1" dirty="0" err="1" smtClean="0"/>
              <a:t>sender_id</a:t>
            </a:r>
            <a:r>
              <a:rPr lang="en-US" b="0" i="1" dirty="0" smtClean="0"/>
              <a:t>=</a:t>
            </a:r>
            <a:r>
              <a:rPr lang="en-US" b="0" i="1" dirty="0" err="1" smtClean="0"/>
              <a:t>self.id_in_group</a:t>
            </a:r>
            <a:endParaRPr lang="en-US" b="0" dirty="0"/>
          </a:p>
        </p:txBody>
      </p:sp>
      <p:graphicFrame>
        <p:nvGraphicFramePr>
          <p:cNvPr id="6" name="Table 5"/>
          <p:cNvGraphicFramePr>
            <a:graphicFrameLocks noGrp="1"/>
          </p:cNvGraphicFramePr>
          <p:nvPr>
            <p:extLst>
              <p:ext uri="{D42A27DB-BD31-4B8C-83A1-F6EECF244321}">
                <p14:modId xmlns:p14="http://schemas.microsoft.com/office/powerpoint/2010/main" val="309551437"/>
              </p:ext>
            </p:extLst>
          </p:nvPr>
        </p:nvGraphicFramePr>
        <p:xfrm>
          <a:off x="201478" y="1463585"/>
          <a:ext cx="11732218" cy="2529840"/>
        </p:xfrm>
        <a:graphic>
          <a:graphicData uri="http://schemas.openxmlformats.org/drawingml/2006/table">
            <a:tbl>
              <a:tblPr firstRow="1" bandRow="1">
                <a:tableStyleId>{793D81CF-94F2-401A-BA57-92F5A7B2D0C5}</a:tableStyleId>
              </a:tblPr>
              <a:tblGrid>
                <a:gridCol w="2036035"/>
                <a:gridCol w="3372873"/>
                <a:gridCol w="3390255"/>
                <a:gridCol w="2933055"/>
              </a:tblGrid>
              <a:tr h="370840">
                <a:tc>
                  <a:txBody>
                    <a:bodyPr/>
                    <a:lstStyle/>
                    <a:p>
                      <a:r>
                        <a:rPr lang="en-US" sz="2600" dirty="0" smtClean="0"/>
                        <a:t>Group</a:t>
                      </a:r>
                      <a:endParaRPr lang="en-US" sz="2600" dirty="0"/>
                    </a:p>
                  </a:txBody>
                  <a:tcPr/>
                </a:tc>
                <a:tc>
                  <a:txBody>
                    <a:bodyPr/>
                    <a:lstStyle/>
                    <a:p>
                      <a:r>
                        <a:rPr lang="en-US" sz="2600" dirty="0" err="1" smtClean="0"/>
                        <a:t>Sender_id_in_group</a:t>
                      </a:r>
                      <a:endParaRPr lang="en-US" sz="2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600" dirty="0" err="1" smtClean="0"/>
                        <a:t>Receiver_id_in_group</a:t>
                      </a:r>
                      <a:endParaRPr lang="en-US" sz="2600" dirty="0" smtClean="0"/>
                    </a:p>
                    <a:p>
                      <a:endParaRPr lang="en-US" sz="2600" dirty="0"/>
                    </a:p>
                  </a:txBody>
                  <a:tcPr/>
                </a:tc>
                <a:tc>
                  <a:txBody>
                    <a:bodyPr/>
                    <a:lstStyle/>
                    <a:p>
                      <a:r>
                        <a:rPr lang="en-US" sz="2600" dirty="0" err="1" smtClean="0"/>
                        <a:t>Punishment_sent</a:t>
                      </a:r>
                      <a:endParaRPr lang="en-US" sz="2600" dirty="0"/>
                    </a:p>
                  </a:txBody>
                  <a:tcPr/>
                </a:tc>
              </a:tr>
              <a:tr h="370840">
                <a:tc>
                  <a:txBody>
                    <a:bodyPr/>
                    <a:lstStyle/>
                    <a:p>
                      <a:r>
                        <a:rPr lang="en-US" sz="3000" dirty="0" smtClean="0"/>
                        <a:t>1</a:t>
                      </a:r>
                      <a:endParaRPr lang="en-US" sz="3000" dirty="0"/>
                    </a:p>
                  </a:txBody>
                  <a:tcPr/>
                </a:tc>
                <a:tc>
                  <a:txBody>
                    <a:bodyPr/>
                    <a:lstStyle/>
                    <a:p>
                      <a:r>
                        <a:rPr lang="en-US" sz="3000" dirty="0" smtClean="0"/>
                        <a:t>1</a:t>
                      </a:r>
                      <a:endParaRPr lang="en-US" sz="3000" dirty="0"/>
                    </a:p>
                  </a:txBody>
                  <a:tcPr/>
                </a:tc>
                <a:tc>
                  <a:txBody>
                    <a:bodyPr/>
                    <a:lstStyle/>
                    <a:p>
                      <a:r>
                        <a:rPr lang="en-US" sz="3000" dirty="0" smtClean="0"/>
                        <a:t>2</a:t>
                      </a:r>
                      <a:endParaRPr lang="en-US" sz="3000" dirty="0"/>
                    </a:p>
                  </a:txBody>
                  <a:tcPr/>
                </a:tc>
                <a:tc>
                  <a:txBody>
                    <a:bodyPr/>
                    <a:lstStyle/>
                    <a:p>
                      <a:r>
                        <a:rPr lang="en-US" sz="3000" dirty="0" smtClean="0"/>
                        <a:t>5</a:t>
                      </a:r>
                      <a:endParaRPr lang="en-US" sz="3000" dirty="0"/>
                    </a:p>
                  </a:txBody>
                  <a:tcPr/>
                </a:tc>
              </a:tr>
              <a:tr h="370840">
                <a:tc>
                  <a:txBody>
                    <a:bodyPr/>
                    <a:lstStyle/>
                    <a:p>
                      <a:r>
                        <a:rPr lang="en-US" sz="3000" dirty="0" smtClean="0"/>
                        <a:t>1</a:t>
                      </a:r>
                      <a:endParaRPr lang="en-US" sz="3000" dirty="0"/>
                    </a:p>
                  </a:txBody>
                  <a:tcPr/>
                </a:tc>
                <a:tc>
                  <a:txBody>
                    <a:bodyPr/>
                    <a:lstStyle/>
                    <a:p>
                      <a:r>
                        <a:rPr lang="en-US" sz="3000" dirty="0" smtClean="0"/>
                        <a:t>2</a:t>
                      </a:r>
                      <a:endParaRPr lang="en-US" sz="3000" dirty="0"/>
                    </a:p>
                  </a:txBody>
                  <a:tcPr/>
                </a:tc>
                <a:tc>
                  <a:txBody>
                    <a:bodyPr/>
                    <a:lstStyle/>
                    <a:p>
                      <a:r>
                        <a:rPr lang="en-US" sz="3000" dirty="0" smtClean="0"/>
                        <a:t>3</a:t>
                      </a:r>
                      <a:endParaRPr lang="en-US" sz="3000" dirty="0"/>
                    </a:p>
                  </a:txBody>
                  <a:tcPr/>
                </a:tc>
                <a:tc>
                  <a:txBody>
                    <a:bodyPr/>
                    <a:lstStyle/>
                    <a:p>
                      <a:r>
                        <a:rPr lang="en-US" sz="3000" dirty="0" smtClean="0"/>
                        <a:t>10</a:t>
                      </a:r>
                      <a:endParaRPr lang="en-US" sz="3000" dirty="0"/>
                    </a:p>
                  </a:txBody>
                  <a:tcPr/>
                </a:tc>
              </a:tr>
              <a:tr h="370840">
                <a:tc>
                  <a:txBody>
                    <a:bodyPr/>
                    <a:lstStyle/>
                    <a:p>
                      <a:r>
                        <a:rPr lang="en-US" sz="3000" dirty="0" smtClean="0"/>
                        <a:t>1</a:t>
                      </a:r>
                      <a:endParaRPr lang="en-US" sz="3000" dirty="0"/>
                    </a:p>
                  </a:txBody>
                  <a:tcPr/>
                </a:tc>
                <a:tc>
                  <a:txBody>
                    <a:bodyPr/>
                    <a:lstStyle/>
                    <a:p>
                      <a:r>
                        <a:rPr lang="en-US" sz="3000" dirty="0" smtClean="0"/>
                        <a:t>1</a:t>
                      </a:r>
                      <a:endParaRPr lang="en-US" sz="3000" dirty="0"/>
                    </a:p>
                  </a:txBody>
                  <a:tcPr/>
                </a:tc>
                <a:tc>
                  <a:txBody>
                    <a:bodyPr/>
                    <a:lstStyle/>
                    <a:p>
                      <a:r>
                        <a:rPr lang="en-US" sz="3000" dirty="0" smtClean="0"/>
                        <a:t>3</a:t>
                      </a:r>
                      <a:endParaRPr lang="en-US" sz="3000" dirty="0"/>
                    </a:p>
                  </a:txBody>
                  <a:tcPr/>
                </a:tc>
                <a:tc>
                  <a:txBody>
                    <a:bodyPr/>
                    <a:lstStyle/>
                    <a:p>
                      <a:r>
                        <a:rPr lang="en-US" sz="3000" dirty="0" smtClean="0"/>
                        <a:t>15</a:t>
                      </a:r>
                      <a:endParaRPr lang="en-US" sz="3000" dirty="0"/>
                    </a:p>
                  </a:txBody>
                  <a:tcPr/>
                </a:tc>
              </a:tr>
            </a:tbl>
          </a:graphicData>
        </a:graphic>
      </p:graphicFrame>
    </p:spTree>
    <p:extLst>
      <p:ext uri="{BB962C8B-B14F-4D97-AF65-F5344CB8AC3E}">
        <p14:creationId xmlns:p14="http://schemas.microsoft.com/office/powerpoint/2010/main" val="4312822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838200" y="365125"/>
            <a:ext cx="10515600" cy="1325563"/>
          </a:xfrm>
        </p:spPr>
        <p:txBody>
          <a:bodyPr/>
          <a:lstStyle/>
          <a:p>
            <a:r>
              <a:rPr lang="en-US" dirty="0"/>
              <a:t>Public good game with </a:t>
            </a:r>
            <a:r>
              <a:rPr lang="en-US" dirty="0" smtClean="0"/>
              <a:t>punishment</a:t>
            </a:r>
            <a:endParaRPr lang="en-US" dirty="0"/>
          </a:p>
        </p:txBody>
      </p:sp>
      <p:sp>
        <p:nvSpPr>
          <p:cNvPr id="5" name="Content Placeholder 2"/>
          <p:cNvSpPr>
            <a:spLocks noGrp="1"/>
          </p:cNvSpPr>
          <p:nvPr>
            <p:ph idx="1"/>
          </p:nvPr>
        </p:nvSpPr>
        <p:spPr>
          <a:xfrm>
            <a:off x="838200" y="4355025"/>
            <a:ext cx="10515600" cy="1821938"/>
          </a:xfrm>
        </p:spPr>
        <p:txBody>
          <a:bodyPr/>
          <a:lstStyle/>
          <a:p>
            <a:r>
              <a:rPr lang="en-US" b="0" dirty="0" smtClean="0"/>
              <a:t>for each player in a group: punishment received: sum of </a:t>
            </a:r>
            <a:r>
              <a:rPr lang="en-US" b="0" i="1" dirty="0" err="1" smtClean="0"/>
              <a:t>punishment_sent</a:t>
            </a:r>
            <a:r>
              <a:rPr lang="en-US" b="0" i="1" dirty="0" smtClean="0"/>
              <a:t> if group=</a:t>
            </a:r>
            <a:r>
              <a:rPr lang="en-US" b="0" i="1" dirty="0" err="1" smtClean="0"/>
              <a:t>self.group</a:t>
            </a:r>
            <a:r>
              <a:rPr lang="en-US" b="0" i="1" dirty="0" smtClean="0"/>
              <a:t> and </a:t>
            </a:r>
            <a:r>
              <a:rPr lang="en-US" b="0" i="1" dirty="0" err="1" smtClean="0"/>
              <a:t>receiver_id</a:t>
            </a:r>
            <a:r>
              <a:rPr lang="en-US" b="0" i="1" dirty="0" smtClean="0"/>
              <a:t>=</a:t>
            </a:r>
            <a:r>
              <a:rPr lang="en-US" b="0" i="1" dirty="0" err="1" smtClean="0"/>
              <a:t>self.id_in_group</a:t>
            </a:r>
            <a:endParaRPr lang="en-US" b="0" dirty="0"/>
          </a:p>
        </p:txBody>
      </p:sp>
      <p:graphicFrame>
        <p:nvGraphicFramePr>
          <p:cNvPr id="6" name="Table 5"/>
          <p:cNvGraphicFramePr>
            <a:graphicFrameLocks noGrp="1"/>
          </p:cNvGraphicFramePr>
          <p:nvPr>
            <p:extLst>
              <p:ext uri="{D42A27DB-BD31-4B8C-83A1-F6EECF244321}">
                <p14:modId xmlns:p14="http://schemas.microsoft.com/office/powerpoint/2010/main" val="309551437"/>
              </p:ext>
            </p:extLst>
          </p:nvPr>
        </p:nvGraphicFramePr>
        <p:xfrm>
          <a:off x="201478" y="1463585"/>
          <a:ext cx="11732218" cy="2529840"/>
        </p:xfrm>
        <a:graphic>
          <a:graphicData uri="http://schemas.openxmlformats.org/drawingml/2006/table">
            <a:tbl>
              <a:tblPr firstRow="1" bandRow="1">
                <a:tableStyleId>{793D81CF-94F2-401A-BA57-92F5A7B2D0C5}</a:tableStyleId>
              </a:tblPr>
              <a:tblGrid>
                <a:gridCol w="2036035"/>
                <a:gridCol w="3372873"/>
                <a:gridCol w="3390255"/>
                <a:gridCol w="2933055"/>
              </a:tblGrid>
              <a:tr h="370840">
                <a:tc>
                  <a:txBody>
                    <a:bodyPr/>
                    <a:lstStyle/>
                    <a:p>
                      <a:r>
                        <a:rPr lang="en-US" sz="2600" dirty="0" smtClean="0"/>
                        <a:t>Group</a:t>
                      </a:r>
                      <a:endParaRPr lang="en-US" sz="2600" dirty="0"/>
                    </a:p>
                  </a:txBody>
                  <a:tcPr/>
                </a:tc>
                <a:tc>
                  <a:txBody>
                    <a:bodyPr/>
                    <a:lstStyle/>
                    <a:p>
                      <a:r>
                        <a:rPr lang="en-US" sz="2600" dirty="0" err="1" smtClean="0"/>
                        <a:t>Sender_id_in_group</a:t>
                      </a:r>
                      <a:endParaRPr lang="en-US" sz="2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600" dirty="0" err="1" smtClean="0"/>
                        <a:t>Receiver_id_in_group</a:t>
                      </a:r>
                      <a:endParaRPr lang="en-US" sz="2600" dirty="0" smtClean="0"/>
                    </a:p>
                    <a:p>
                      <a:endParaRPr lang="en-US" sz="2600" dirty="0"/>
                    </a:p>
                  </a:txBody>
                  <a:tcPr/>
                </a:tc>
                <a:tc>
                  <a:txBody>
                    <a:bodyPr/>
                    <a:lstStyle/>
                    <a:p>
                      <a:r>
                        <a:rPr lang="en-US" sz="2600" dirty="0" err="1" smtClean="0"/>
                        <a:t>Punishment_sent</a:t>
                      </a:r>
                      <a:endParaRPr lang="en-US" sz="2600" dirty="0"/>
                    </a:p>
                  </a:txBody>
                  <a:tcPr/>
                </a:tc>
              </a:tr>
              <a:tr h="370840">
                <a:tc>
                  <a:txBody>
                    <a:bodyPr/>
                    <a:lstStyle/>
                    <a:p>
                      <a:r>
                        <a:rPr lang="en-US" sz="3000" dirty="0" smtClean="0"/>
                        <a:t>1</a:t>
                      </a:r>
                      <a:endParaRPr lang="en-US" sz="3000" dirty="0"/>
                    </a:p>
                  </a:txBody>
                  <a:tcPr/>
                </a:tc>
                <a:tc>
                  <a:txBody>
                    <a:bodyPr/>
                    <a:lstStyle/>
                    <a:p>
                      <a:r>
                        <a:rPr lang="en-US" sz="3000" dirty="0" smtClean="0"/>
                        <a:t>1</a:t>
                      </a:r>
                      <a:endParaRPr lang="en-US" sz="3000" dirty="0"/>
                    </a:p>
                  </a:txBody>
                  <a:tcPr/>
                </a:tc>
                <a:tc>
                  <a:txBody>
                    <a:bodyPr/>
                    <a:lstStyle/>
                    <a:p>
                      <a:r>
                        <a:rPr lang="en-US" sz="3000" dirty="0" smtClean="0"/>
                        <a:t>2</a:t>
                      </a:r>
                      <a:endParaRPr lang="en-US" sz="3000" dirty="0"/>
                    </a:p>
                  </a:txBody>
                  <a:tcPr/>
                </a:tc>
                <a:tc>
                  <a:txBody>
                    <a:bodyPr/>
                    <a:lstStyle/>
                    <a:p>
                      <a:r>
                        <a:rPr lang="en-US" sz="3000" dirty="0" smtClean="0"/>
                        <a:t>5</a:t>
                      </a:r>
                      <a:endParaRPr lang="en-US" sz="3000" dirty="0"/>
                    </a:p>
                  </a:txBody>
                  <a:tcPr/>
                </a:tc>
              </a:tr>
              <a:tr h="370840">
                <a:tc>
                  <a:txBody>
                    <a:bodyPr/>
                    <a:lstStyle/>
                    <a:p>
                      <a:r>
                        <a:rPr lang="en-US" sz="3000" dirty="0" smtClean="0"/>
                        <a:t>1</a:t>
                      </a:r>
                      <a:endParaRPr lang="en-US" sz="3000" dirty="0"/>
                    </a:p>
                  </a:txBody>
                  <a:tcPr/>
                </a:tc>
                <a:tc>
                  <a:txBody>
                    <a:bodyPr/>
                    <a:lstStyle/>
                    <a:p>
                      <a:r>
                        <a:rPr lang="en-US" sz="3000" dirty="0" smtClean="0"/>
                        <a:t>2</a:t>
                      </a:r>
                      <a:endParaRPr lang="en-US" sz="3000" dirty="0"/>
                    </a:p>
                  </a:txBody>
                  <a:tcPr/>
                </a:tc>
                <a:tc>
                  <a:txBody>
                    <a:bodyPr/>
                    <a:lstStyle/>
                    <a:p>
                      <a:r>
                        <a:rPr lang="en-US" sz="3000" dirty="0" smtClean="0"/>
                        <a:t>3</a:t>
                      </a:r>
                      <a:endParaRPr lang="en-US" sz="3000" dirty="0"/>
                    </a:p>
                  </a:txBody>
                  <a:tcPr/>
                </a:tc>
                <a:tc>
                  <a:txBody>
                    <a:bodyPr/>
                    <a:lstStyle/>
                    <a:p>
                      <a:r>
                        <a:rPr lang="en-US" sz="3000" dirty="0" smtClean="0"/>
                        <a:t>10</a:t>
                      </a:r>
                      <a:endParaRPr lang="en-US" sz="3000" dirty="0"/>
                    </a:p>
                  </a:txBody>
                  <a:tcPr/>
                </a:tc>
              </a:tr>
              <a:tr h="370840">
                <a:tc>
                  <a:txBody>
                    <a:bodyPr/>
                    <a:lstStyle/>
                    <a:p>
                      <a:r>
                        <a:rPr lang="en-US" sz="3000" dirty="0" smtClean="0"/>
                        <a:t>1</a:t>
                      </a:r>
                      <a:endParaRPr lang="en-US" sz="3000" dirty="0"/>
                    </a:p>
                  </a:txBody>
                  <a:tcPr/>
                </a:tc>
                <a:tc>
                  <a:txBody>
                    <a:bodyPr/>
                    <a:lstStyle/>
                    <a:p>
                      <a:r>
                        <a:rPr lang="en-US" sz="3000" dirty="0" smtClean="0"/>
                        <a:t>1</a:t>
                      </a:r>
                      <a:endParaRPr lang="en-US" sz="3000" dirty="0"/>
                    </a:p>
                  </a:txBody>
                  <a:tcPr/>
                </a:tc>
                <a:tc>
                  <a:txBody>
                    <a:bodyPr/>
                    <a:lstStyle/>
                    <a:p>
                      <a:r>
                        <a:rPr lang="en-US" sz="3000" dirty="0" smtClean="0"/>
                        <a:t>3</a:t>
                      </a:r>
                      <a:endParaRPr lang="en-US" sz="3000" dirty="0"/>
                    </a:p>
                  </a:txBody>
                  <a:tcPr/>
                </a:tc>
                <a:tc>
                  <a:txBody>
                    <a:bodyPr/>
                    <a:lstStyle/>
                    <a:p>
                      <a:r>
                        <a:rPr lang="en-US" sz="3000" dirty="0" smtClean="0"/>
                        <a:t>15</a:t>
                      </a:r>
                      <a:endParaRPr lang="en-US" sz="3000" dirty="0"/>
                    </a:p>
                  </a:txBody>
                  <a:tcPr/>
                </a:tc>
              </a:tr>
            </a:tbl>
          </a:graphicData>
        </a:graphic>
      </p:graphicFrame>
    </p:spTree>
    <p:extLst>
      <p:ext uri="{BB962C8B-B14F-4D97-AF65-F5344CB8AC3E}">
        <p14:creationId xmlns:p14="http://schemas.microsoft.com/office/powerpoint/2010/main" val="25712599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we </a:t>
            </a:r>
            <a:r>
              <a:rPr lang="en-US" dirty="0" err="1" smtClean="0"/>
              <a:t>gonna</a:t>
            </a:r>
            <a:r>
              <a:rPr lang="en-US" dirty="0" smtClean="0"/>
              <a:t> do today</a:t>
            </a:r>
            <a:endParaRPr lang="en-US" dirty="0"/>
          </a:p>
        </p:txBody>
      </p:sp>
      <p:sp>
        <p:nvSpPr>
          <p:cNvPr id="3" name="Content Placeholder 2"/>
          <p:cNvSpPr>
            <a:spLocks noGrp="1"/>
          </p:cNvSpPr>
          <p:nvPr>
            <p:ph idx="1"/>
          </p:nvPr>
        </p:nvSpPr>
        <p:spPr/>
        <p:txBody>
          <a:bodyPr/>
          <a:lstStyle/>
          <a:p>
            <a:r>
              <a:rPr lang="en-US" dirty="0" smtClean="0"/>
              <a:t>Standard public good game</a:t>
            </a:r>
          </a:p>
          <a:p>
            <a:r>
              <a:rPr lang="en-US" dirty="0" smtClean="0"/>
              <a:t>Public good game with voting</a:t>
            </a:r>
          </a:p>
          <a:p>
            <a:r>
              <a:rPr lang="en-US" dirty="0" smtClean="0"/>
              <a:t>Public good game with punishment</a:t>
            </a:r>
          </a:p>
          <a:p>
            <a:r>
              <a:rPr lang="en-US" dirty="0" smtClean="0"/>
              <a:t>mini-</a:t>
            </a:r>
            <a:r>
              <a:rPr lang="en-US" dirty="0" err="1" smtClean="0"/>
              <a:t>Ebay</a:t>
            </a:r>
            <a:endParaRPr lang="en-US" dirty="0" smtClean="0"/>
          </a:p>
          <a:p>
            <a:r>
              <a:rPr lang="en-US" dirty="0" smtClean="0"/>
              <a:t>customized waiting page</a:t>
            </a:r>
          </a:p>
          <a:p>
            <a:endParaRPr lang="en-US" dirty="0"/>
          </a:p>
        </p:txBody>
      </p:sp>
    </p:spTree>
    <p:extLst>
      <p:ext uri="{BB962C8B-B14F-4D97-AF65-F5344CB8AC3E}">
        <p14:creationId xmlns:p14="http://schemas.microsoft.com/office/powerpoint/2010/main" val="6896792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Public good game with punishment</a:t>
            </a:r>
          </a:p>
        </p:txBody>
      </p:sp>
      <p:sp>
        <p:nvSpPr>
          <p:cNvPr id="3" name="Content Placeholder 2"/>
          <p:cNvSpPr>
            <a:spLocks noGrp="1"/>
          </p:cNvSpPr>
          <p:nvPr>
            <p:ph idx="1"/>
          </p:nvPr>
        </p:nvSpPr>
        <p:spPr/>
        <p:txBody>
          <a:bodyPr/>
          <a:lstStyle/>
          <a:p>
            <a:r>
              <a:rPr lang="en-US" dirty="0" smtClean="0"/>
              <a:t>adding random number of fields to model</a:t>
            </a:r>
            <a:endParaRPr lang="en-US" dirty="0"/>
          </a:p>
        </p:txBody>
      </p:sp>
    </p:spTree>
    <p:extLst>
      <p:ext uri="{BB962C8B-B14F-4D97-AF65-F5344CB8AC3E}">
        <p14:creationId xmlns:p14="http://schemas.microsoft.com/office/powerpoint/2010/main" val="15411505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Public good game with punishment</a:t>
            </a:r>
          </a:p>
        </p:txBody>
      </p:sp>
      <p:sp>
        <p:nvSpPr>
          <p:cNvPr id="3" name="Content Placeholder 2"/>
          <p:cNvSpPr>
            <a:spLocks noGrp="1"/>
          </p:cNvSpPr>
          <p:nvPr>
            <p:ph idx="1"/>
          </p:nvPr>
        </p:nvSpPr>
        <p:spPr/>
        <p:txBody>
          <a:bodyPr/>
          <a:lstStyle/>
          <a:p>
            <a:r>
              <a:rPr lang="en-US" dirty="0" smtClean="0"/>
              <a:t>adding random number of fields in views</a:t>
            </a:r>
            <a:endParaRPr lang="en-US" dirty="0"/>
          </a:p>
        </p:txBody>
      </p:sp>
    </p:spTree>
    <p:extLst>
      <p:ext uri="{BB962C8B-B14F-4D97-AF65-F5344CB8AC3E}">
        <p14:creationId xmlns:p14="http://schemas.microsoft.com/office/powerpoint/2010/main" val="13177836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Public good game with punishment</a:t>
            </a:r>
          </a:p>
        </p:txBody>
      </p:sp>
      <p:sp>
        <p:nvSpPr>
          <p:cNvPr id="3" name="Content Placeholder 2"/>
          <p:cNvSpPr>
            <a:spLocks noGrp="1"/>
          </p:cNvSpPr>
          <p:nvPr>
            <p:ph idx="1"/>
          </p:nvPr>
        </p:nvSpPr>
        <p:spPr/>
        <p:txBody>
          <a:bodyPr/>
          <a:lstStyle/>
          <a:p>
            <a:r>
              <a:rPr lang="en-US" dirty="0" smtClean="0"/>
              <a:t>looping through fields  in template</a:t>
            </a:r>
          </a:p>
          <a:p>
            <a:r>
              <a:rPr lang="en-US" dirty="0" smtClean="0"/>
              <a:t>looping through variables in template</a:t>
            </a:r>
            <a:endParaRPr lang="en-US" dirty="0"/>
          </a:p>
        </p:txBody>
      </p:sp>
    </p:spTree>
    <p:extLst>
      <p:ext uri="{BB962C8B-B14F-4D97-AF65-F5344CB8AC3E}">
        <p14:creationId xmlns:p14="http://schemas.microsoft.com/office/powerpoint/2010/main" val="9917607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8746640" y="-119533"/>
            <a:ext cx="3165099" cy="3165099"/>
          </a:xfrm>
          <a:prstGeom prst="rect">
            <a:avLst/>
          </a:prstGeom>
        </p:spPr>
      </p:pic>
      <p:sp>
        <p:nvSpPr>
          <p:cNvPr id="2" name="Title 1"/>
          <p:cNvSpPr>
            <a:spLocks noGrp="1"/>
          </p:cNvSpPr>
          <p:nvPr>
            <p:ph type="title"/>
          </p:nvPr>
        </p:nvSpPr>
        <p:spPr/>
        <p:txBody>
          <a:bodyPr/>
          <a:lstStyle/>
          <a:p>
            <a:r>
              <a:rPr lang="en-US" dirty="0" err="1" smtClean="0"/>
              <a:t>oTree</a:t>
            </a:r>
            <a:r>
              <a:rPr lang="en-US" dirty="0" smtClean="0"/>
              <a:t> and </a:t>
            </a:r>
            <a:r>
              <a:rPr lang="en-US" dirty="0" err="1" smtClean="0"/>
              <a:t>mTurk</a:t>
            </a:r>
            <a:endParaRPr lang="en-US" dirty="0"/>
          </a:p>
        </p:txBody>
      </p:sp>
      <p:sp>
        <p:nvSpPr>
          <p:cNvPr id="3" name="Content Placeholder 2"/>
          <p:cNvSpPr>
            <a:spLocks noGrp="1"/>
          </p:cNvSpPr>
          <p:nvPr>
            <p:ph idx="1"/>
          </p:nvPr>
        </p:nvSpPr>
        <p:spPr/>
        <p:txBody>
          <a:bodyPr/>
          <a:lstStyle/>
          <a:p>
            <a:r>
              <a:rPr lang="en-US" dirty="0" smtClean="0"/>
              <a:t>general info: what is Amazon </a:t>
            </a:r>
            <a:r>
              <a:rPr lang="en-US" dirty="0" err="1" smtClean="0"/>
              <a:t>mTurk</a:t>
            </a:r>
            <a:r>
              <a:rPr lang="en-US" dirty="0" smtClean="0"/>
              <a:t>?</a:t>
            </a:r>
          </a:p>
          <a:p>
            <a:r>
              <a:rPr lang="en-US" dirty="0" smtClean="0"/>
              <a:t>“</a:t>
            </a:r>
            <a:r>
              <a:rPr lang="en-US" b="0" dirty="0"/>
              <a:t> An informal look at some of the data shows that males are particularly more likely to take HITs during working hours from 9 am to 5 pm.  These data may suggest that during working hours Workers are likely to be unemployed males</a:t>
            </a:r>
            <a:r>
              <a:rPr lang="en-US" b="0" dirty="0" smtClean="0"/>
              <a:t>.”</a:t>
            </a:r>
            <a:endParaRPr lang="en-US" dirty="0"/>
          </a:p>
        </p:txBody>
      </p:sp>
      <p:sp>
        <p:nvSpPr>
          <p:cNvPr id="5" name="Rectangle 4"/>
          <p:cNvSpPr/>
          <p:nvPr/>
        </p:nvSpPr>
        <p:spPr>
          <a:xfrm>
            <a:off x="280261" y="5988734"/>
            <a:ext cx="6096000" cy="646331"/>
          </a:xfrm>
          <a:prstGeom prst="rect">
            <a:avLst/>
          </a:prstGeom>
        </p:spPr>
        <p:txBody>
          <a:bodyPr>
            <a:spAutoFit/>
          </a:bodyPr>
          <a:lstStyle/>
          <a:p>
            <a:r>
              <a:rPr lang="en-US" dirty="0" err="1"/>
              <a:t>Panos</a:t>
            </a:r>
            <a:r>
              <a:rPr lang="en-US" dirty="0"/>
              <a:t> </a:t>
            </a:r>
            <a:r>
              <a:rPr lang="en-US" dirty="0" err="1"/>
              <a:t>Ipeirotis</a:t>
            </a:r>
            <a:r>
              <a:rPr lang="en-US" dirty="0"/>
              <a:t> (March 16, 2009). "</a:t>
            </a:r>
            <a:r>
              <a:rPr lang="en-US" dirty="0" err="1"/>
              <a:t>Turker</a:t>
            </a:r>
            <a:r>
              <a:rPr lang="en-US" dirty="0"/>
              <a:t> Demographics vs Internet Demographics". New York University</a:t>
            </a:r>
            <a:r>
              <a:rPr lang="en-US" dirty="0" smtClean="0"/>
              <a:t>.</a:t>
            </a:r>
            <a:endParaRPr lang="en-US" dirty="0"/>
          </a:p>
        </p:txBody>
      </p:sp>
    </p:spTree>
    <p:extLst>
      <p:ext uri="{BB962C8B-B14F-4D97-AF65-F5344CB8AC3E}">
        <p14:creationId xmlns:p14="http://schemas.microsoft.com/office/powerpoint/2010/main" val="190276105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mTurk</a:t>
            </a:r>
            <a:r>
              <a:rPr lang="en-US" dirty="0" smtClean="0"/>
              <a:t> </a:t>
            </a:r>
            <a:r>
              <a:rPr lang="mr-IN" dirty="0" smtClean="0"/>
              <a:t>–</a:t>
            </a:r>
            <a:r>
              <a:rPr lang="en-US" dirty="0" smtClean="0"/>
              <a:t> gender</a:t>
            </a:r>
            <a:endParaRPr lang="en-US" dirty="0"/>
          </a:p>
        </p:txBody>
      </p:sp>
      <p:sp>
        <p:nvSpPr>
          <p:cNvPr id="5" name="TextBox 4"/>
          <p:cNvSpPr txBox="1"/>
          <p:nvPr/>
        </p:nvSpPr>
        <p:spPr>
          <a:xfrm>
            <a:off x="1596325" y="6090834"/>
            <a:ext cx="5910592" cy="369332"/>
          </a:xfrm>
          <a:prstGeom prst="rect">
            <a:avLst/>
          </a:prstGeom>
          <a:noFill/>
        </p:spPr>
        <p:txBody>
          <a:bodyPr wrap="none" rtlCol="0">
            <a:spAutoFit/>
          </a:bodyPr>
          <a:lstStyle/>
          <a:p>
            <a:r>
              <a:rPr lang="en-US" dirty="0"/>
              <a:t>source: </a:t>
            </a:r>
            <a:r>
              <a:rPr lang="en-US" dirty="0">
                <a:hlinkClick r:id="rId2"/>
              </a:rPr>
              <a:t>http://demographics.mturk-tracker.com/#/</a:t>
            </a:r>
            <a:r>
              <a:rPr lang="en-US" dirty="0" smtClean="0">
                <a:hlinkClick r:id="rId2"/>
              </a:rPr>
              <a:t>gender/all</a:t>
            </a:r>
            <a:r>
              <a:rPr lang="en-US" dirty="0" smtClean="0"/>
              <a:t> </a:t>
            </a:r>
            <a:endParaRPr lang="en-US" dirty="0"/>
          </a:p>
        </p:txBody>
      </p:sp>
      <p:pic>
        <p:nvPicPr>
          <p:cNvPr id="6" name="Picture 5"/>
          <p:cNvPicPr>
            <a:picLocks noChangeAspect="1"/>
          </p:cNvPicPr>
          <p:nvPr/>
        </p:nvPicPr>
        <p:blipFill>
          <a:blip r:embed="rId3"/>
          <a:stretch>
            <a:fillRect/>
          </a:stretch>
        </p:blipFill>
        <p:spPr>
          <a:xfrm>
            <a:off x="482600" y="1352334"/>
            <a:ext cx="11226800" cy="4432300"/>
          </a:xfrm>
          <a:prstGeom prst="rect">
            <a:avLst/>
          </a:prstGeom>
        </p:spPr>
      </p:pic>
      <p:sp>
        <p:nvSpPr>
          <p:cNvPr id="7" name="Rectangle 6"/>
          <p:cNvSpPr/>
          <p:nvPr/>
        </p:nvSpPr>
        <p:spPr>
          <a:xfrm>
            <a:off x="5806698" y="5784634"/>
            <a:ext cx="6096000" cy="923330"/>
          </a:xfrm>
          <a:prstGeom prst="rect">
            <a:avLst/>
          </a:prstGeom>
        </p:spPr>
        <p:txBody>
          <a:bodyPr>
            <a:spAutoFit/>
          </a:bodyPr>
          <a:lstStyle/>
          <a:p>
            <a:r>
              <a:rPr lang="en-US" dirty="0" err="1">
                <a:solidFill>
                  <a:srgbClr val="222222"/>
                </a:solidFill>
                <a:latin typeface="Arial" charset="0"/>
              </a:rPr>
              <a:t>Ipeirotis</a:t>
            </a:r>
            <a:r>
              <a:rPr lang="en-US" dirty="0">
                <a:solidFill>
                  <a:srgbClr val="222222"/>
                </a:solidFill>
                <a:latin typeface="Arial" charset="0"/>
              </a:rPr>
              <a:t>, Panagiotis G. "Analyzing the amazon mechanical </a:t>
            </a:r>
            <a:r>
              <a:rPr lang="en-US" dirty="0" err="1">
                <a:solidFill>
                  <a:srgbClr val="222222"/>
                </a:solidFill>
                <a:latin typeface="Arial" charset="0"/>
              </a:rPr>
              <a:t>turk</a:t>
            </a:r>
            <a:r>
              <a:rPr lang="en-US" dirty="0">
                <a:solidFill>
                  <a:srgbClr val="222222"/>
                </a:solidFill>
                <a:latin typeface="Arial" charset="0"/>
              </a:rPr>
              <a:t> marketplace." </a:t>
            </a:r>
            <a:r>
              <a:rPr lang="en-US" i="1" dirty="0">
                <a:solidFill>
                  <a:srgbClr val="222222"/>
                </a:solidFill>
                <a:latin typeface="Arial" charset="0"/>
              </a:rPr>
              <a:t>XRDS: Crossroads, The ACM Magazine for Students</a:t>
            </a:r>
            <a:r>
              <a:rPr lang="en-US" dirty="0">
                <a:solidFill>
                  <a:srgbClr val="222222"/>
                </a:solidFill>
                <a:latin typeface="Arial" charset="0"/>
              </a:rPr>
              <a:t> 17.2 (2010): 16-21.</a:t>
            </a:r>
            <a:endParaRPr lang="en-US" dirty="0"/>
          </a:p>
        </p:txBody>
      </p:sp>
    </p:spTree>
    <p:extLst>
      <p:ext uri="{BB962C8B-B14F-4D97-AF65-F5344CB8AC3E}">
        <p14:creationId xmlns:p14="http://schemas.microsoft.com/office/powerpoint/2010/main" val="152611432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300" dirty="0" err="1" smtClean="0"/>
              <a:t>mTurk</a:t>
            </a:r>
            <a:r>
              <a:rPr lang="en-US" sz="3300" dirty="0" smtClean="0"/>
              <a:t> </a:t>
            </a:r>
            <a:r>
              <a:rPr lang="mr-IN" sz="3300" dirty="0" smtClean="0"/>
              <a:t>–</a:t>
            </a:r>
            <a:r>
              <a:rPr lang="en-US" sz="3300" dirty="0" smtClean="0"/>
              <a:t> per hour distribution across countries</a:t>
            </a:r>
            <a:endParaRPr lang="en-US" sz="3300" dirty="0"/>
          </a:p>
        </p:txBody>
      </p:sp>
      <p:sp>
        <p:nvSpPr>
          <p:cNvPr id="5" name="TextBox 4"/>
          <p:cNvSpPr txBox="1"/>
          <p:nvPr/>
        </p:nvSpPr>
        <p:spPr>
          <a:xfrm>
            <a:off x="1596325" y="6090834"/>
            <a:ext cx="5910592" cy="369332"/>
          </a:xfrm>
          <a:prstGeom prst="rect">
            <a:avLst/>
          </a:prstGeom>
          <a:noFill/>
        </p:spPr>
        <p:txBody>
          <a:bodyPr wrap="none" rtlCol="0">
            <a:spAutoFit/>
          </a:bodyPr>
          <a:lstStyle/>
          <a:p>
            <a:r>
              <a:rPr lang="en-US" dirty="0"/>
              <a:t>source: </a:t>
            </a:r>
            <a:r>
              <a:rPr lang="en-US" dirty="0">
                <a:hlinkClick r:id="rId2"/>
              </a:rPr>
              <a:t>http://demographics.mturk-tracker.com</a:t>
            </a:r>
            <a:r>
              <a:rPr lang="en-US">
                <a:hlinkClick r:id="rId2"/>
              </a:rPr>
              <a:t>/#/</a:t>
            </a:r>
            <a:r>
              <a:rPr lang="en-US" smtClean="0">
                <a:hlinkClick r:id="rId2"/>
              </a:rPr>
              <a:t>gender/all</a:t>
            </a:r>
            <a:r>
              <a:rPr lang="en-US" smtClean="0"/>
              <a:t> </a:t>
            </a:r>
            <a:endParaRPr lang="en-US"/>
          </a:p>
        </p:txBody>
      </p:sp>
      <p:pic>
        <p:nvPicPr>
          <p:cNvPr id="3" name="Picture 2"/>
          <p:cNvPicPr>
            <a:picLocks noChangeAspect="1"/>
          </p:cNvPicPr>
          <p:nvPr/>
        </p:nvPicPr>
        <p:blipFill>
          <a:blip r:embed="rId3"/>
          <a:stretch>
            <a:fillRect/>
          </a:stretch>
        </p:blipFill>
        <p:spPr>
          <a:xfrm>
            <a:off x="558800" y="1308100"/>
            <a:ext cx="11074400" cy="4241800"/>
          </a:xfrm>
          <a:prstGeom prst="rect">
            <a:avLst/>
          </a:prstGeom>
        </p:spPr>
      </p:pic>
      <p:sp>
        <p:nvSpPr>
          <p:cNvPr id="6" name="Rectangle 5"/>
          <p:cNvSpPr/>
          <p:nvPr/>
        </p:nvSpPr>
        <p:spPr>
          <a:xfrm>
            <a:off x="6333641" y="5813835"/>
            <a:ext cx="6096000" cy="923330"/>
          </a:xfrm>
          <a:prstGeom prst="rect">
            <a:avLst/>
          </a:prstGeom>
        </p:spPr>
        <p:txBody>
          <a:bodyPr>
            <a:spAutoFit/>
          </a:bodyPr>
          <a:lstStyle/>
          <a:p>
            <a:r>
              <a:rPr lang="en-US">
                <a:solidFill>
                  <a:srgbClr val="222222"/>
                </a:solidFill>
                <a:latin typeface="Arial" charset="0"/>
              </a:rPr>
              <a:t>Ipeirotis</a:t>
            </a:r>
            <a:r>
              <a:rPr lang="en-US" dirty="0">
                <a:solidFill>
                  <a:srgbClr val="222222"/>
                </a:solidFill>
                <a:latin typeface="Arial" charset="0"/>
              </a:rPr>
              <a:t>, Panagiotis G. "Analyzing the amazon mechanical </a:t>
            </a:r>
            <a:r>
              <a:rPr lang="en-US" dirty="0" err="1">
                <a:solidFill>
                  <a:srgbClr val="222222"/>
                </a:solidFill>
                <a:latin typeface="Arial" charset="0"/>
              </a:rPr>
              <a:t>turk</a:t>
            </a:r>
            <a:r>
              <a:rPr lang="en-US" dirty="0">
                <a:solidFill>
                  <a:srgbClr val="222222"/>
                </a:solidFill>
                <a:latin typeface="Arial" charset="0"/>
              </a:rPr>
              <a:t> marketplace." </a:t>
            </a:r>
            <a:r>
              <a:rPr lang="en-US" i="1" dirty="0">
                <a:solidFill>
                  <a:srgbClr val="222222"/>
                </a:solidFill>
                <a:latin typeface="Arial" charset="0"/>
              </a:rPr>
              <a:t>XRDS: Crossroads, The ACM Magazine for Students</a:t>
            </a:r>
            <a:r>
              <a:rPr lang="en-US" dirty="0">
                <a:solidFill>
                  <a:srgbClr val="222222"/>
                </a:solidFill>
                <a:latin typeface="Arial" charset="0"/>
              </a:rPr>
              <a:t> 17.2 (2010): 16-21.</a:t>
            </a:r>
            <a:endParaRPr lang="en-US" dirty="0"/>
          </a:p>
        </p:txBody>
      </p:sp>
    </p:spTree>
    <p:extLst>
      <p:ext uri="{BB962C8B-B14F-4D97-AF65-F5344CB8AC3E}">
        <p14:creationId xmlns:p14="http://schemas.microsoft.com/office/powerpoint/2010/main" val="101669933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mTurk</a:t>
            </a:r>
            <a:endParaRPr lang="en-US" dirty="0"/>
          </a:p>
        </p:txBody>
      </p:sp>
      <p:sp>
        <p:nvSpPr>
          <p:cNvPr id="3" name="Content Placeholder 2"/>
          <p:cNvSpPr>
            <a:spLocks noGrp="1"/>
          </p:cNvSpPr>
          <p:nvPr>
            <p:ph idx="1"/>
          </p:nvPr>
        </p:nvSpPr>
        <p:spPr/>
        <p:txBody>
          <a:bodyPr/>
          <a:lstStyle/>
          <a:p>
            <a:r>
              <a:rPr lang="en-US" dirty="0"/>
              <a:t>“</a:t>
            </a:r>
            <a:r>
              <a:rPr lang="en-US" b="0" dirty="0"/>
              <a:t> An informal look at some of the data shows that males are particularly more likely to take HITs during working hours from 9 am to 5 pm.  These data may suggest that during working hours Workers are likely to be unemployed males.”</a:t>
            </a:r>
            <a:endParaRPr lang="en-US" dirty="0"/>
          </a:p>
        </p:txBody>
      </p:sp>
    </p:spTree>
    <p:extLst>
      <p:ext uri="{BB962C8B-B14F-4D97-AF65-F5344CB8AC3E}">
        <p14:creationId xmlns:p14="http://schemas.microsoft.com/office/powerpoint/2010/main" val="200633138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a:hlinkClick r:id="rId2"/>
              </a:rPr>
              <a:t>http://</a:t>
            </a:r>
            <a:r>
              <a:rPr lang="en-US" dirty="0" smtClean="0">
                <a:hlinkClick r:id="rId2"/>
              </a:rPr>
              <a:t>www.newyorker.com/culture/culture-desk/video-turking-for-respect</a:t>
            </a:r>
            <a:endParaRPr lang="en-US" dirty="0" smtClean="0"/>
          </a:p>
          <a:p>
            <a:endParaRPr lang="en-US" dirty="0"/>
          </a:p>
          <a:p>
            <a:r>
              <a:rPr lang="en-US" dirty="0">
                <a:hlinkClick r:id="rId3"/>
              </a:rPr>
              <a:t>http://www.pbs.org/newshour/updates/inside-amazons-hidden-science-factory</a:t>
            </a:r>
            <a:r>
              <a:rPr lang="en-US" dirty="0" smtClean="0">
                <a:hlinkClick r:id="rId3"/>
              </a:rPr>
              <a:t>/</a:t>
            </a:r>
            <a:r>
              <a:rPr lang="en-US" dirty="0" smtClean="0"/>
              <a:t>  </a:t>
            </a:r>
            <a:endParaRPr lang="en-US" dirty="0"/>
          </a:p>
        </p:txBody>
      </p:sp>
      <p:sp>
        <p:nvSpPr>
          <p:cNvPr id="4" name="Rectangle 3"/>
          <p:cNvSpPr/>
          <p:nvPr/>
        </p:nvSpPr>
        <p:spPr>
          <a:xfrm>
            <a:off x="838200" y="4699635"/>
            <a:ext cx="6096000" cy="1477328"/>
          </a:xfrm>
          <a:prstGeom prst="rect">
            <a:avLst/>
          </a:prstGeom>
        </p:spPr>
        <p:txBody>
          <a:bodyPr>
            <a:spAutoFit/>
          </a:bodyPr>
          <a:lstStyle/>
          <a:p>
            <a:r>
              <a:rPr lang="en-US" dirty="0">
                <a:solidFill>
                  <a:srgbClr val="222222"/>
                </a:solidFill>
                <a:latin typeface="Arial" charset="0"/>
              </a:rPr>
              <a:t>Jiang, Ling, Christian Wagner, and Bonnie </a:t>
            </a:r>
            <a:r>
              <a:rPr lang="en-US" dirty="0" err="1">
                <a:solidFill>
                  <a:srgbClr val="222222"/>
                </a:solidFill>
                <a:latin typeface="Arial" charset="0"/>
              </a:rPr>
              <a:t>Nardi</a:t>
            </a:r>
            <a:r>
              <a:rPr lang="en-US" dirty="0">
                <a:solidFill>
                  <a:srgbClr val="222222"/>
                </a:solidFill>
                <a:latin typeface="Arial" charset="0"/>
              </a:rPr>
              <a:t>. "Not Just in it for the Money: A Qualitative Investigation of Workers' Perceived Benefits of Micro-task Crowdsourcing." </a:t>
            </a:r>
            <a:r>
              <a:rPr lang="en-US" i="1" dirty="0">
                <a:solidFill>
                  <a:srgbClr val="222222"/>
                </a:solidFill>
                <a:latin typeface="Arial" charset="0"/>
              </a:rPr>
              <a:t>System Sciences (HICSS), 2015 48th Hawaii International Conference on</a:t>
            </a:r>
            <a:r>
              <a:rPr lang="en-US" dirty="0">
                <a:solidFill>
                  <a:srgbClr val="222222"/>
                </a:solidFill>
                <a:latin typeface="Arial" charset="0"/>
              </a:rPr>
              <a:t>. IEEE, 2015.</a:t>
            </a:r>
            <a:endParaRPr lang="en-US" dirty="0"/>
          </a:p>
        </p:txBody>
      </p:sp>
    </p:spTree>
    <p:extLst>
      <p:ext uri="{BB962C8B-B14F-4D97-AF65-F5344CB8AC3E}">
        <p14:creationId xmlns:p14="http://schemas.microsoft.com/office/powerpoint/2010/main" val="62331208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62500" lnSpcReduction="20000"/>
          </a:bodyPr>
          <a:lstStyle/>
          <a:p>
            <a:r>
              <a:rPr lang="en-US" b="0" dirty="0"/>
              <a:t>The </a:t>
            </a:r>
            <a:r>
              <a:rPr lang="en-US" b="0" dirty="0" err="1"/>
              <a:t>MTurk</a:t>
            </a:r>
            <a:r>
              <a:rPr lang="en-US" b="0" dirty="0"/>
              <a:t> population convenience sample (surveying a population based on available respondents) had 60% female and 83.5% white participants, with a mean age of 32.2 and 14.9 years of education. Earlier student samples had a mean age of 20.3 years, while adult samples had 75.5% female participants with 5.48 years of education. “The </a:t>
            </a:r>
            <a:r>
              <a:rPr lang="en-US" b="0" dirty="0" err="1"/>
              <a:t>MTurk</a:t>
            </a:r>
            <a:r>
              <a:rPr lang="en-US" b="0" dirty="0"/>
              <a:t> respondent pool has attractive characteristics — even apart from issues of cost.”</a:t>
            </a:r>
          </a:p>
          <a:p>
            <a:r>
              <a:rPr lang="en-US" b="0" dirty="0"/>
              <a:t>The </a:t>
            </a:r>
            <a:r>
              <a:rPr lang="en-US" b="0" dirty="0" err="1"/>
              <a:t>MTurk</a:t>
            </a:r>
            <a:r>
              <a:rPr lang="en-US" b="0" dirty="0"/>
              <a:t> sample was only slightly more female (60% versus 58%) and less educated (14.9 years of schooling versus 16.2) than the 2008 American National Election Panel Study. Its study participants were also more interested in politics in general, more likely to identify as Democrats and “substantially more liberal in their ideology.”</a:t>
            </a:r>
          </a:p>
          <a:p>
            <a:r>
              <a:rPr lang="en-US" b="0" dirty="0" err="1"/>
              <a:t>MTurk</a:t>
            </a:r>
            <a:r>
              <a:rPr lang="en-US" b="0" dirty="0"/>
              <a:t> recruits “fare worse in comparison to [traditional national surveys] on demographic characteristics related to life cycle events.” Recruits are more likely to live in the northeastern United States, have never married (51%), rent versus own their home (53%) and not be affiliated with a major religion (42%).</a:t>
            </a:r>
          </a:p>
          <a:p>
            <a:r>
              <a:rPr lang="en-US" b="0" dirty="0"/>
              <a:t>With respect to the costs associated with study participant identification and recruitment, “even the highest pay rate we have used on </a:t>
            </a:r>
            <a:r>
              <a:rPr lang="en-US" b="0" dirty="0" err="1"/>
              <a:t>MTurk</a:t>
            </a:r>
            <a:r>
              <a:rPr lang="en-US" b="0" dirty="0"/>
              <a:t> of $.50 for a 5-min survey (an effective hourly rate of $6) is still associated with a per-respondent cost of $.55 (including </a:t>
            </a:r>
            <a:r>
              <a:rPr lang="en-US" b="0" dirty="0" err="1"/>
              <a:t>Amazon.com’s</a:t>
            </a:r>
            <a:r>
              <a:rPr lang="en-US" b="0" dirty="0"/>
              <a:t> 10% surcharge) or $.11 per survey minute. By contrast, per subject costs for typical undergraduate samples are about $5 to $10, for non-student campus samples about $30 … and for temporary agency subjects between $15 and $20.”</a:t>
            </a:r>
          </a:p>
          <a:p>
            <a:endParaRPr lang="en-US" dirty="0"/>
          </a:p>
        </p:txBody>
      </p:sp>
      <p:sp>
        <p:nvSpPr>
          <p:cNvPr id="5" name="Rectangle 4"/>
          <p:cNvSpPr/>
          <p:nvPr/>
        </p:nvSpPr>
        <p:spPr>
          <a:xfrm>
            <a:off x="165315" y="5711735"/>
            <a:ext cx="6096000" cy="1200329"/>
          </a:xfrm>
          <a:prstGeom prst="rect">
            <a:avLst/>
          </a:prstGeom>
        </p:spPr>
        <p:txBody>
          <a:bodyPr>
            <a:spAutoFit/>
          </a:bodyPr>
          <a:lstStyle/>
          <a:p>
            <a:r>
              <a:rPr lang="en-US" dirty="0" err="1">
                <a:solidFill>
                  <a:srgbClr val="222222"/>
                </a:solidFill>
                <a:latin typeface="Arial" charset="0"/>
              </a:rPr>
              <a:t>Berinsky</a:t>
            </a:r>
            <a:r>
              <a:rPr lang="en-US" dirty="0">
                <a:solidFill>
                  <a:srgbClr val="222222"/>
                </a:solidFill>
                <a:latin typeface="Arial" charset="0"/>
              </a:rPr>
              <a:t>, Adam J., Gregory A. Huber, and Gabriel S. Lenz. "Evaluating online labor markets for experimental research: Amazon. com's Mechanical Turk." </a:t>
            </a:r>
            <a:r>
              <a:rPr lang="en-US" i="1" dirty="0">
                <a:solidFill>
                  <a:srgbClr val="222222"/>
                </a:solidFill>
                <a:latin typeface="Arial" charset="0"/>
              </a:rPr>
              <a:t>Political Analysis</a:t>
            </a:r>
            <a:r>
              <a:rPr lang="en-US" dirty="0">
                <a:solidFill>
                  <a:srgbClr val="222222"/>
                </a:solidFill>
                <a:latin typeface="Arial" charset="0"/>
              </a:rPr>
              <a:t> 20.3 (2012): 351-368.</a:t>
            </a:r>
            <a:endParaRPr lang="en-US" dirty="0"/>
          </a:p>
        </p:txBody>
      </p:sp>
    </p:spTree>
    <p:extLst>
      <p:ext uri="{BB962C8B-B14F-4D97-AF65-F5344CB8AC3E}">
        <p14:creationId xmlns:p14="http://schemas.microsoft.com/office/powerpoint/2010/main" val="58089849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reputation</a:t>
            </a:r>
            <a:endParaRPr lang="en-US" dirty="0"/>
          </a:p>
        </p:txBody>
      </p:sp>
      <p:sp>
        <p:nvSpPr>
          <p:cNvPr id="3" name="Content Placeholder 2"/>
          <p:cNvSpPr>
            <a:spLocks noGrp="1"/>
          </p:cNvSpPr>
          <p:nvPr>
            <p:ph idx="1"/>
          </p:nvPr>
        </p:nvSpPr>
        <p:spPr/>
        <p:txBody>
          <a:bodyPr/>
          <a:lstStyle/>
          <a:p>
            <a:r>
              <a:rPr lang="en-US" dirty="0" err="1" smtClean="0"/>
              <a:t>turkoptikon</a:t>
            </a:r>
            <a:r>
              <a:rPr lang="en-US" dirty="0" smtClean="0"/>
              <a:t> (</a:t>
            </a:r>
            <a:r>
              <a:rPr lang="en-US" dirty="0" err="1" smtClean="0"/>
              <a:t>ver</a:t>
            </a:r>
            <a:r>
              <a:rPr lang="en-US" dirty="0" smtClean="0"/>
              <a:t> 2.)</a:t>
            </a:r>
            <a:endParaRPr lang="en-US" dirty="0"/>
          </a:p>
        </p:txBody>
      </p:sp>
    </p:spTree>
    <p:extLst>
      <p:ext uri="{BB962C8B-B14F-4D97-AF65-F5344CB8AC3E}">
        <p14:creationId xmlns:p14="http://schemas.microsoft.com/office/powerpoint/2010/main" val="7003293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Multi-round PGG </a:t>
            </a:r>
            <a:r>
              <a:rPr lang="mr-IN" dirty="0" smtClean="0"/>
              <a:t>–</a:t>
            </a:r>
            <a:r>
              <a:rPr lang="en-US" dirty="0" smtClean="0"/>
              <a:t> how to do it</a:t>
            </a:r>
            <a:endParaRPr lang="en-US" dirty="0"/>
          </a:p>
        </p:txBody>
      </p:sp>
      <p:sp>
        <p:nvSpPr>
          <p:cNvPr id="3" name="Content Placeholder 2"/>
          <p:cNvSpPr>
            <a:spLocks noGrp="1"/>
          </p:cNvSpPr>
          <p:nvPr>
            <p:ph idx="1"/>
          </p:nvPr>
        </p:nvSpPr>
        <p:spPr/>
        <p:txBody>
          <a:bodyPr/>
          <a:lstStyle/>
          <a:p>
            <a:r>
              <a:rPr lang="en-US" dirty="0" smtClean="0"/>
              <a:t>Contribution stage</a:t>
            </a:r>
          </a:p>
          <a:p>
            <a:endParaRPr lang="en-US" dirty="0"/>
          </a:p>
        </p:txBody>
      </p:sp>
    </p:spTree>
    <p:extLst>
      <p:ext uri="{BB962C8B-B14F-4D97-AF65-F5344CB8AC3E}">
        <p14:creationId xmlns:p14="http://schemas.microsoft.com/office/powerpoint/2010/main" val="147028164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issues</a:t>
            </a:r>
            <a:endParaRPr lang="en-US" dirty="0"/>
          </a:p>
        </p:txBody>
      </p:sp>
      <p:sp>
        <p:nvSpPr>
          <p:cNvPr id="3" name="Content Placeholder 2"/>
          <p:cNvSpPr>
            <a:spLocks noGrp="1"/>
          </p:cNvSpPr>
          <p:nvPr>
            <p:ph idx="1"/>
          </p:nvPr>
        </p:nvSpPr>
        <p:spPr/>
        <p:txBody>
          <a:bodyPr/>
          <a:lstStyle/>
          <a:p>
            <a:r>
              <a:rPr lang="en-US" b="0" dirty="0" err="1"/>
              <a:t>Krupnikov</a:t>
            </a:r>
            <a:r>
              <a:rPr lang="en-US" b="0" dirty="0"/>
              <a:t>, </a:t>
            </a:r>
            <a:r>
              <a:rPr lang="en-US" b="0" dirty="0" err="1"/>
              <a:t>Yanna</a:t>
            </a:r>
            <a:r>
              <a:rPr lang="en-US" b="0" dirty="0"/>
              <a:t>, and Adam Seth Levine. "Cross-sample comparisons and external validity." </a:t>
            </a:r>
            <a:r>
              <a:rPr lang="en-US" b="0" i="1" dirty="0"/>
              <a:t>Journal of Experimental Political Science</a:t>
            </a:r>
            <a:r>
              <a:rPr lang="en-US" b="0" dirty="0"/>
              <a:t> 1.1 (2014): 59.</a:t>
            </a:r>
            <a:endParaRPr lang="en-US" dirty="0"/>
          </a:p>
        </p:txBody>
      </p:sp>
      <p:sp>
        <p:nvSpPr>
          <p:cNvPr id="4" name="Rectangle 3"/>
          <p:cNvSpPr/>
          <p:nvPr/>
        </p:nvSpPr>
        <p:spPr>
          <a:xfrm>
            <a:off x="1110712" y="3449753"/>
            <a:ext cx="6096000" cy="1477328"/>
          </a:xfrm>
          <a:prstGeom prst="rect">
            <a:avLst/>
          </a:prstGeom>
        </p:spPr>
        <p:txBody>
          <a:bodyPr>
            <a:spAutoFit/>
          </a:bodyPr>
          <a:lstStyle/>
          <a:p>
            <a:r>
              <a:rPr lang="en-US" dirty="0">
                <a:solidFill>
                  <a:srgbClr val="222222"/>
                </a:solidFill>
                <a:latin typeface="Arial" charset="0"/>
              </a:rPr>
              <a:t>Chandler, Jesse, Pam Mueller, and Gabriele </a:t>
            </a:r>
            <a:r>
              <a:rPr lang="en-US" dirty="0" err="1">
                <a:solidFill>
                  <a:srgbClr val="222222"/>
                </a:solidFill>
                <a:latin typeface="Arial" charset="0"/>
              </a:rPr>
              <a:t>Paolacci</a:t>
            </a:r>
            <a:r>
              <a:rPr lang="en-US" dirty="0">
                <a:solidFill>
                  <a:srgbClr val="222222"/>
                </a:solidFill>
                <a:latin typeface="Arial" charset="0"/>
              </a:rPr>
              <a:t>. "</a:t>
            </a:r>
            <a:r>
              <a:rPr lang="en-US" dirty="0" err="1">
                <a:solidFill>
                  <a:srgbClr val="222222"/>
                </a:solidFill>
                <a:latin typeface="Arial" charset="0"/>
              </a:rPr>
              <a:t>Nonnaïveté</a:t>
            </a:r>
            <a:r>
              <a:rPr lang="en-US" dirty="0">
                <a:solidFill>
                  <a:srgbClr val="222222"/>
                </a:solidFill>
                <a:latin typeface="Arial" charset="0"/>
              </a:rPr>
              <a:t> among Amazon Mechanical Turk workers: Consequences and solutions for behavioral researchers." </a:t>
            </a:r>
            <a:r>
              <a:rPr lang="en-US" i="1" dirty="0">
                <a:solidFill>
                  <a:srgbClr val="222222"/>
                </a:solidFill>
                <a:latin typeface="Arial" charset="0"/>
              </a:rPr>
              <a:t>Behavior research methods</a:t>
            </a:r>
            <a:r>
              <a:rPr lang="en-US" dirty="0">
                <a:solidFill>
                  <a:srgbClr val="222222"/>
                </a:solidFill>
                <a:latin typeface="Arial" charset="0"/>
              </a:rPr>
              <a:t> 46.1 (2014): 112-130.</a:t>
            </a:r>
            <a:endParaRPr lang="en-US" dirty="0"/>
          </a:p>
        </p:txBody>
      </p:sp>
    </p:spTree>
    <p:extLst>
      <p:ext uri="{BB962C8B-B14F-4D97-AF65-F5344CB8AC3E}">
        <p14:creationId xmlns:p14="http://schemas.microsoft.com/office/powerpoint/2010/main" val="42621709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mturk</a:t>
            </a:r>
            <a:r>
              <a:rPr lang="en-US" dirty="0" smtClean="0"/>
              <a:t> and </a:t>
            </a:r>
            <a:r>
              <a:rPr lang="en-US" dirty="0" err="1" smtClean="0"/>
              <a:t>otree</a:t>
            </a:r>
            <a:endParaRPr lang="en-US" dirty="0"/>
          </a:p>
        </p:txBody>
      </p:sp>
      <p:sp>
        <p:nvSpPr>
          <p:cNvPr id="3" name="Content Placeholder 2"/>
          <p:cNvSpPr>
            <a:spLocks noGrp="1"/>
          </p:cNvSpPr>
          <p:nvPr>
            <p:ph idx="1"/>
          </p:nvPr>
        </p:nvSpPr>
        <p:spPr/>
        <p:txBody>
          <a:bodyPr/>
          <a:lstStyle/>
          <a:p>
            <a:r>
              <a:rPr lang="en-US" dirty="0" err="1" smtClean="0"/>
              <a:t>settings.py</a:t>
            </a:r>
            <a:r>
              <a:rPr lang="en-US" dirty="0" smtClean="0"/>
              <a:t>:</a:t>
            </a:r>
          </a:p>
          <a:p>
            <a:r>
              <a:rPr lang="en-US" dirty="0"/>
              <a:t>AWS_ACCESS_KEY_ID = </a:t>
            </a:r>
            <a:r>
              <a:rPr lang="en-US" dirty="0" err="1"/>
              <a:t>environ.get</a:t>
            </a:r>
            <a:r>
              <a:rPr lang="en-US" dirty="0"/>
              <a:t>('AWS_ACCESS_KEY_ID')</a:t>
            </a:r>
          </a:p>
          <a:p>
            <a:r>
              <a:rPr lang="en-US" dirty="0"/>
              <a:t>AWS_SECRET_ACCESS_KEY = </a:t>
            </a:r>
            <a:r>
              <a:rPr lang="en-US" dirty="0" err="1"/>
              <a:t>environ.get</a:t>
            </a:r>
            <a:r>
              <a:rPr lang="en-US" dirty="0"/>
              <a:t>('AWS_SECRET_ACCESS_KEY')</a:t>
            </a:r>
            <a:endParaRPr lang="en-US" dirty="0" smtClean="0"/>
          </a:p>
          <a:p>
            <a:endParaRPr lang="en-US" dirty="0"/>
          </a:p>
        </p:txBody>
      </p:sp>
    </p:spTree>
    <p:extLst>
      <p:ext uri="{BB962C8B-B14F-4D97-AF65-F5344CB8AC3E}">
        <p14:creationId xmlns:p14="http://schemas.microsoft.com/office/powerpoint/2010/main" val="7828936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mturk</a:t>
            </a:r>
            <a:r>
              <a:rPr lang="en-US" dirty="0" smtClean="0"/>
              <a:t> and </a:t>
            </a:r>
            <a:r>
              <a:rPr lang="en-US" dirty="0" err="1" smtClean="0"/>
              <a:t>otree</a:t>
            </a:r>
            <a:endParaRPr lang="en-US" dirty="0"/>
          </a:p>
        </p:txBody>
      </p:sp>
      <p:sp>
        <p:nvSpPr>
          <p:cNvPr id="3" name="Content Placeholder 2"/>
          <p:cNvSpPr>
            <a:spLocks noGrp="1"/>
          </p:cNvSpPr>
          <p:nvPr>
            <p:ph idx="1"/>
          </p:nvPr>
        </p:nvSpPr>
        <p:spPr/>
        <p:txBody>
          <a:bodyPr/>
          <a:lstStyle/>
          <a:p>
            <a:r>
              <a:rPr lang="en-US" dirty="0" err="1" smtClean="0"/>
              <a:t>settings.py</a:t>
            </a:r>
            <a:r>
              <a:rPr lang="en-US" dirty="0" smtClean="0"/>
              <a:t>:</a:t>
            </a:r>
          </a:p>
          <a:p>
            <a:r>
              <a:rPr lang="en-US" dirty="0"/>
              <a:t>AWS_ACCESS_KEY_ID = </a:t>
            </a:r>
            <a:r>
              <a:rPr lang="en-US" dirty="0" err="1"/>
              <a:t>environ.get</a:t>
            </a:r>
            <a:r>
              <a:rPr lang="en-US" dirty="0"/>
              <a:t>('AWS_ACCESS_KEY_ID')</a:t>
            </a:r>
          </a:p>
          <a:p>
            <a:r>
              <a:rPr lang="en-US" dirty="0"/>
              <a:t>AWS_SECRET_ACCESS_KEY = </a:t>
            </a:r>
            <a:r>
              <a:rPr lang="en-US" dirty="0" err="1"/>
              <a:t>environ.get</a:t>
            </a:r>
            <a:r>
              <a:rPr lang="en-US"/>
              <a:t>('AWS_SECRET_ACCESS_KEY')</a:t>
            </a:r>
            <a:endParaRPr lang="en-US" dirty="0" smtClean="0"/>
          </a:p>
          <a:p>
            <a:endParaRPr lang="en-US" dirty="0"/>
          </a:p>
        </p:txBody>
      </p:sp>
    </p:spTree>
    <p:extLst>
      <p:ext uri="{BB962C8B-B14F-4D97-AF65-F5344CB8AC3E}">
        <p14:creationId xmlns:p14="http://schemas.microsoft.com/office/powerpoint/2010/main" val="69228568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mturk</a:t>
            </a:r>
            <a:r>
              <a:rPr lang="en-US" dirty="0" smtClean="0"/>
              <a:t> and </a:t>
            </a:r>
            <a:r>
              <a:rPr lang="en-US" dirty="0" err="1" smtClean="0"/>
              <a:t>otree</a:t>
            </a:r>
            <a:endParaRPr lang="en-US" dirty="0"/>
          </a:p>
        </p:txBody>
      </p:sp>
      <p:sp>
        <p:nvSpPr>
          <p:cNvPr id="3" name="Content Placeholder 2"/>
          <p:cNvSpPr>
            <a:spLocks noGrp="1"/>
          </p:cNvSpPr>
          <p:nvPr>
            <p:ph idx="1"/>
          </p:nvPr>
        </p:nvSpPr>
        <p:spPr/>
        <p:txBody>
          <a:bodyPr>
            <a:normAutofit lnSpcReduction="10000"/>
          </a:bodyPr>
          <a:lstStyle/>
          <a:p>
            <a:r>
              <a:rPr lang="en-US" dirty="0" err="1"/>
              <a:t>mturk_hit_settings</a:t>
            </a:r>
            <a:r>
              <a:rPr lang="en-US" dirty="0"/>
              <a:t> = {</a:t>
            </a:r>
          </a:p>
          <a:p>
            <a:r>
              <a:rPr lang="en-US" dirty="0"/>
              <a:t>    'keywords': ['easy', 'bonus', 'choice', 'study'],</a:t>
            </a:r>
          </a:p>
          <a:p>
            <a:r>
              <a:rPr lang="en-US" dirty="0"/>
              <a:t>    'title': 'Title for your experiment',</a:t>
            </a:r>
          </a:p>
          <a:p>
            <a:r>
              <a:rPr lang="en-US" dirty="0"/>
              <a:t>    'description': 'Description for your experiment',</a:t>
            </a:r>
          </a:p>
          <a:p>
            <a:r>
              <a:rPr lang="en-US" dirty="0"/>
              <a:t>    '</a:t>
            </a:r>
            <a:r>
              <a:rPr lang="en-US" dirty="0" err="1"/>
              <a:t>frame_height</a:t>
            </a:r>
            <a:r>
              <a:rPr lang="en-US" dirty="0"/>
              <a:t>': 500,</a:t>
            </a:r>
          </a:p>
          <a:p>
            <a:r>
              <a:rPr lang="en-US" dirty="0"/>
              <a:t>    '</a:t>
            </a:r>
            <a:r>
              <a:rPr lang="en-US" dirty="0" err="1"/>
              <a:t>preview_template</a:t>
            </a:r>
            <a:r>
              <a:rPr lang="en-US" dirty="0"/>
              <a:t>': 'global/</a:t>
            </a:r>
            <a:r>
              <a:rPr lang="en-US" dirty="0" err="1"/>
              <a:t>MTurkPreview.html</a:t>
            </a:r>
            <a:r>
              <a:rPr lang="en-US" dirty="0"/>
              <a:t>',</a:t>
            </a:r>
          </a:p>
          <a:p>
            <a:r>
              <a:rPr lang="en-US" dirty="0"/>
              <a:t>    '</a:t>
            </a:r>
            <a:r>
              <a:rPr lang="en-US" dirty="0" err="1"/>
              <a:t>minutes_allotted_per_assignment</a:t>
            </a:r>
            <a:r>
              <a:rPr lang="en-US" dirty="0"/>
              <a:t>': 60,</a:t>
            </a:r>
          </a:p>
          <a:p>
            <a:r>
              <a:rPr lang="en-US" dirty="0"/>
              <a:t>    '</a:t>
            </a:r>
            <a:r>
              <a:rPr lang="en-US" dirty="0" err="1"/>
              <a:t>expiration_hours</a:t>
            </a:r>
            <a:r>
              <a:rPr lang="en-US" dirty="0"/>
              <a:t>': 7*24,  # 7 days</a:t>
            </a:r>
          </a:p>
          <a:p>
            <a:r>
              <a:rPr lang="en-US" dirty="0" smtClean="0"/>
              <a:t>}</a:t>
            </a:r>
            <a:endParaRPr lang="en-US" dirty="0"/>
          </a:p>
        </p:txBody>
      </p:sp>
    </p:spTree>
    <p:extLst>
      <p:ext uri="{BB962C8B-B14F-4D97-AF65-F5344CB8AC3E}">
        <p14:creationId xmlns:p14="http://schemas.microsoft.com/office/powerpoint/2010/main" val="154936559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mTurk</a:t>
            </a:r>
            <a:r>
              <a:rPr lang="en-US" dirty="0" smtClean="0"/>
              <a:t> and </a:t>
            </a:r>
            <a:r>
              <a:rPr lang="en-US" dirty="0" err="1" smtClean="0"/>
              <a:t>oTree</a:t>
            </a:r>
            <a:endParaRPr lang="en-US" dirty="0"/>
          </a:p>
        </p:txBody>
      </p:sp>
      <p:pic>
        <p:nvPicPr>
          <p:cNvPr id="4" name="Picture 3"/>
          <p:cNvPicPr>
            <a:picLocks noChangeAspect="1"/>
          </p:cNvPicPr>
          <p:nvPr/>
        </p:nvPicPr>
        <p:blipFill>
          <a:blip r:embed="rId2"/>
          <a:stretch>
            <a:fillRect/>
          </a:stretch>
        </p:blipFill>
        <p:spPr>
          <a:xfrm>
            <a:off x="1195737" y="1690688"/>
            <a:ext cx="9110636" cy="4185397"/>
          </a:xfrm>
          <a:prstGeom prst="rect">
            <a:avLst/>
          </a:prstGeom>
        </p:spPr>
      </p:pic>
    </p:spTree>
    <p:extLst>
      <p:ext uri="{BB962C8B-B14F-4D97-AF65-F5344CB8AC3E}">
        <p14:creationId xmlns:p14="http://schemas.microsoft.com/office/powerpoint/2010/main" val="194826806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77500" lnSpcReduction="20000"/>
          </a:bodyPr>
          <a:lstStyle/>
          <a:p>
            <a:r>
              <a:rPr lang="en-US" dirty="0"/>
              <a:t> # '</a:t>
            </a:r>
            <a:r>
              <a:rPr lang="en-US" dirty="0" err="1"/>
              <a:t>grant_qualification_id</a:t>
            </a:r>
            <a:r>
              <a:rPr lang="en-US" dirty="0"/>
              <a:t>': 'YOUR_QUALIFICATION_ID_HERE',# to prevent retakes</a:t>
            </a:r>
          </a:p>
          <a:p>
            <a:r>
              <a:rPr lang="en-US" dirty="0"/>
              <a:t>    '</a:t>
            </a:r>
            <a:r>
              <a:rPr lang="en-US" dirty="0" err="1"/>
              <a:t>qualification_requirements</a:t>
            </a:r>
            <a:r>
              <a:rPr lang="en-US" dirty="0"/>
              <a:t>': [</a:t>
            </a:r>
          </a:p>
          <a:p>
            <a:r>
              <a:rPr lang="en-US" dirty="0"/>
              <a:t>        # </a:t>
            </a:r>
            <a:r>
              <a:rPr lang="en-US" dirty="0" err="1"/>
              <a:t>qualification.LocaleRequirement</a:t>
            </a:r>
            <a:r>
              <a:rPr lang="en-US" dirty="0"/>
              <a:t>("</a:t>
            </a:r>
            <a:r>
              <a:rPr lang="en-US" dirty="0" err="1"/>
              <a:t>EqualTo</a:t>
            </a:r>
            <a:r>
              <a:rPr lang="en-US" dirty="0"/>
              <a:t>", "US"),</a:t>
            </a:r>
          </a:p>
          <a:p>
            <a:r>
              <a:rPr lang="en-US" dirty="0"/>
              <a:t>        # </a:t>
            </a:r>
            <a:r>
              <a:rPr lang="en-US" dirty="0" err="1"/>
              <a:t>qualification.PercentAssignmentsApprovedRequirement</a:t>
            </a:r>
            <a:r>
              <a:rPr lang="en-US" dirty="0"/>
              <a:t>("</a:t>
            </a:r>
            <a:r>
              <a:rPr lang="en-US" dirty="0" err="1"/>
              <a:t>GreaterThanOrEqualTo</a:t>
            </a:r>
            <a:r>
              <a:rPr lang="en-US" dirty="0"/>
              <a:t>", 50),</a:t>
            </a:r>
          </a:p>
          <a:p>
            <a:r>
              <a:rPr lang="en-US" dirty="0"/>
              <a:t>        # </a:t>
            </a:r>
            <a:r>
              <a:rPr lang="en-US" dirty="0" err="1"/>
              <a:t>qualification.NumberHitsApprovedRequirement</a:t>
            </a:r>
            <a:r>
              <a:rPr lang="en-US" dirty="0"/>
              <a:t>("</a:t>
            </a:r>
            <a:r>
              <a:rPr lang="en-US" dirty="0" err="1"/>
              <a:t>GreaterThanOrEqualTo</a:t>
            </a:r>
            <a:r>
              <a:rPr lang="en-US" dirty="0"/>
              <a:t>", 5),</a:t>
            </a:r>
          </a:p>
          <a:p>
            <a:r>
              <a:rPr lang="en-US" dirty="0"/>
              <a:t>        # </a:t>
            </a:r>
            <a:r>
              <a:rPr lang="en-US" dirty="0" err="1"/>
              <a:t>qualification.Requirement</a:t>
            </a:r>
            <a:r>
              <a:rPr lang="en-US" dirty="0"/>
              <a:t>('YOUR_QUALIFICATION_ID_HERE', '</a:t>
            </a:r>
            <a:r>
              <a:rPr lang="en-US" dirty="0" err="1"/>
              <a:t>DoesNotExist</a:t>
            </a:r>
            <a:r>
              <a:rPr lang="en-US" dirty="0"/>
              <a:t>')</a:t>
            </a:r>
          </a:p>
          <a:p>
            <a:r>
              <a:rPr lang="en-US" dirty="0"/>
              <a:t>    ]</a:t>
            </a:r>
          </a:p>
        </p:txBody>
      </p:sp>
    </p:spTree>
    <p:extLst>
      <p:ext uri="{BB962C8B-B14F-4D97-AF65-F5344CB8AC3E}">
        <p14:creationId xmlns:p14="http://schemas.microsoft.com/office/powerpoint/2010/main" val="185815222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Big Five</a:t>
            </a:r>
            <a:endParaRPr lang="en-US" dirty="0"/>
          </a:p>
        </p:txBody>
      </p:sp>
      <p:sp>
        <p:nvSpPr>
          <p:cNvPr id="4" name="Rectangle 3"/>
          <p:cNvSpPr/>
          <p:nvPr/>
        </p:nvSpPr>
        <p:spPr>
          <a:xfrm>
            <a:off x="5257800" y="381575"/>
            <a:ext cx="6096000" cy="646331"/>
          </a:xfrm>
          <a:prstGeom prst="rect">
            <a:avLst/>
          </a:prstGeom>
        </p:spPr>
        <p:txBody>
          <a:bodyPr>
            <a:spAutoFit/>
          </a:bodyPr>
          <a:lstStyle/>
          <a:p>
            <a:r>
              <a:rPr lang="en-US" dirty="0"/>
              <a:t>http://</a:t>
            </a:r>
            <a:r>
              <a:rPr lang="en-US" dirty="0" err="1"/>
              <a:t>gosling.psy.utexas.edu</a:t>
            </a:r>
            <a:r>
              <a:rPr lang="en-US" dirty="0"/>
              <a:t>/scales-</a:t>
            </a:r>
            <a:r>
              <a:rPr lang="en-US" dirty="0" err="1"/>
              <a:t>weve</a:t>
            </a:r>
            <a:r>
              <a:rPr lang="en-US" dirty="0"/>
              <a:t>-developed/ten-item-personality-measure-tipi/ten-item-personality-inventory-tipi/</a:t>
            </a:r>
          </a:p>
        </p:txBody>
      </p:sp>
      <p:sp>
        <p:nvSpPr>
          <p:cNvPr id="5" name="Rectangle 4"/>
          <p:cNvSpPr/>
          <p:nvPr/>
        </p:nvSpPr>
        <p:spPr>
          <a:xfrm>
            <a:off x="475281" y="5451695"/>
            <a:ext cx="6096000" cy="1200329"/>
          </a:xfrm>
          <a:prstGeom prst="rect">
            <a:avLst/>
          </a:prstGeom>
        </p:spPr>
        <p:txBody>
          <a:bodyPr>
            <a:spAutoFit/>
          </a:bodyPr>
          <a:lstStyle/>
          <a:p>
            <a:r>
              <a:rPr lang="en-US" dirty="0">
                <a:solidFill>
                  <a:srgbClr val="222222"/>
                </a:solidFill>
                <a:latin typeface="Arial" charset="0"/>
              </a:rPr>
              <a:t>Gosling, Samuel D., Peter J. </a:t>
            </a:r>
            <a:r>
              <a:rPr lang="en-US" dirty="0" err="1">
                <a:solidFill>
                  <a:srgbClr val="222222"/>
                </a:solidFill>
                <a:latin typeface="Arial" charset="0"/>
              </a:rPr>
              <a:t>Rentfrow</a:t>
            </a:r>
            <a:r>
              <a:rPr lang="en-US" dirty="0">
                <a:solidFill>
                  <a:srgbClr val="222222"/>
                </a:solidFill>
                <a:latin typeface="Arial" charset="0"/>
              </a:rPr>
              <a:t>, and William B. Swann. "A very brief measure of the Big-Five personality domains." </a:t>
            </a:r>
            <a:r>
              <a:rPr lang="en-US" i="1" dirty="0">
                <a:solidFill>
                  <a:srgbClr val="222222"/>
                </a:solidFill>
                <a:latin typeface="Arial" charset="0"/>
              </a:rPr>
              <a:t>Journal of Research in personality</a:t>
            </a:r>
            <a:r>
              <a:rPr lang="en-US" dirty="0">
                <a:solidFill>
                  <a:srgbClr val="222222"/>
                </a:solidFill>
                <a:latin typeface="Arial" charset="0"/>
              </a:rPr>
              <a:t> 37.6 (2003): 504-528.</a:t>
            </a:r>
            <a:endParaRPr lang="en-US" dirty="0"/>
          </a:p>
        </p:txBody>
      </p:sp>
      <p:pic>
        <p:nvPicPr>
          <p:cNvPr id="7" name="Picture 6"/>
          <p:cNvPicPr>
            <a:picLocks noChangeAspect="1"/>
          </p:cNvPicPr>
          <p:nvPr/>
        </p:nvPicPr>
        <p:blipFill>
          <a:blip r:embed="rId2"/>
          <a:stretch>
            <a:fillRect/>
          </a:stretch>
        </p:blipFill>
        <p:spPr>
          <a:xfrm>
            <a:off x="2488984" y="1690688"/>
            <a:ext cx="7482668" cy="4298554"/>
          </a:xfrm>
          <a:prstGeom prst="rect">
            <a:avLst/>
          </a:prstGeom>
        </p:spPr>
      </p:pic>
    </p:spTree>
    <p:extLst>
      <p:ext uri="{BB962C8B-B14F-4D97-AF65-F5344CB8AC3E}">
        <p14:creationId xmlns:p14="http://schemas.microsoft.com/office/powerpoint/2010/main" val="125725090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2660650" y="304800"/>
            <a:ext cx="6870700" cy="6248400"/>
          </a:xfrm>
          <a:prstGeom prst="rect">
            <a:avLst/>
          </a:prstGeom>
        </p:spPr>
      </p:pic>
    </p:spTree>
    <p:extLst>
      <p:ext uri="{BB962C8B-B14F-4D97-AF65-F5344CB8AC3E}">
        <p14:creationId xmlns:p14="http://schemas.microsoft.com/office/powerpoint/2010/main" val="152429027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070290" y="0"/>
            <a:ext cx="10051420" cy="6858000"/>
          </a:xfrm>
          <a:prstGeom prst="rect">
            <a:avLst/>
          </a:prstGeom>
        </p:spPr>
      </p:pic>
    </p:spTree>
    <p:extLst>
      <p:ext uri="{BB962C8B-B14F-4D97-AF65-F5344CB8AC3E}">
        <p14:creationId xmlns:p14="http://schemas.microsoft.com/office/powerpoint/2010/main" val="141421005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27938938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Multi-round PGG </a:t>
            </a:r>
            <a:r>
              <a:rPr lang="mr-IN" dirty="0" smtClean="0"/>
              <a:t>–</a:t>
            </a:r>
            <a:r>
              <a:rPr lang="en-US" dirty="0" smtClean="0"/>
              <a:t> how to do it</a:t>
            </a:r>
            <a:endParaRPr lang="en-US" dirty="0"/>
          </a:p>
        </p:txBody>
      </p:sp>
      <p:sp>
        <p:nvSpPr>
          <p:cNvPr id="3" name="Content Placeholder 2"/>
          <p:cNvSpPr>
            <a:spLocks noGrp="1"/>
          </p:cNvSpPr>
          <p:nvPr>
            <p:ph idx="1"/>
          </p:nvPr>
        </p:nvSpPr>
        <p:spPr/>
        <p:txBody>
          <a:bodyPr/>
          <a:lstStyle/>
          <a:p>
            <a:r>
              <a:rPr lang="en-US" dirty="0" smtClean="0"/>
              <a:t>Calculation of payoffs</a:t>
            </a:r>
            <a:endParaRPr lang="en-US" dirty="0"/>
          </a:p>
        </p:txBody>
      </p:sp>
    </p:spTree>
    <p:extLst>
      <p:ext uri="{BB962C8B-B14F-4D97-AF65-F5344CB8AC3E}">
        <p14:creationId xmlns:p14="http://schemas.microsoft.com/office/powerpoint/2010/main" val="77140499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129820858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55776734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62968187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201821350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61019097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124533601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98676363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166770811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21377858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2364862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Multi-round PGG </a:t>
            </a:r>
            <a:r>
              <a:rPr lang="mr-IN" dirty="0" smtClean="0"/>
              <a:t>–</a:t>
            </a:r>
            <a:r>
              <a:rPr lang="en-US" dirty="0" smtClean="0"/>
              <a:t> how to do it</a:t>
            </a:r>
            <a:endParaRPr lang="en-US" dirty="0"/>
          </a:p>
        </p:txBody>
      </p:sp>
      <p:sp>
        <p:nvSpPr>
          <p:cNvPr id="3" name="Content Placeholder 2"/>
          <p:cNvSpPr>
            <a:spLocks noGrp="1"/>
          </p:cNvSpPr>
          <p:nvPr>
            <p:ph idx="1"/>
          </p:nvPr>
        </p:nvSpPr>
        <p:spPr/>
        <p:txBody>
          <a:bodyPr/>
          <a:lstStyle/>
          <a:p>
            <a:r>
              <a:rPr lang="en-US" dirty="0" smtClean="0"/>
              <a:t>showing results of previous rounds</a:t>
            </a:r>
            <a:endParaRPr lang="en-US" dirty="0"/>
          </a:p>
        </p:txBody>
      </p:sp>
    </p:spTree>
    <p:extLst>
      <p:ext uri="{BB962C8B-B14F-4D97-AF65-F5344CB8AC3E}">
        <p14:creationId xmlns:p14="http://schemas.microsoft.com/office/powerpoint/2010/main" val="64495721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17795391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Multi-round PGG </a:t>
            </a:r>
            <a:r>
              <a:rPr lang="mr-IN" dirty="0" smtClean="0"/>
              <a:t>–</a:t>
            </a:r>
            <a:r>
              <a:rPr lang="en-US" dirty="0" smtClean="0"/>
              <a:t> how to do it</a:t>
            </a:r>
            <a:endParaRPr lang="en-US" dirty="0"/>
          </a:p>
        </p:txBody>
      </p:sp>
      <p:sp>
        <p:nvSpPr>
          <p:cNvPr id="3" name="Content Placeholder 2"/>
          <p:cNvSpPr>
            <a:spLocks noGrp="1"/>
          </p:cNvSpPr>
          <p:nvPr>
            <p:ph idx="1"/>
          </p:nvPr>
        </p:nvSpPr>
        <p:spPr/>
        <p:txBody>
          <a:bodyPr/>
          <a:lstStyle/>
          <a:p>
            <a:r>
              <a:rPr lang="en-US" dirty="0" smtClean="0"/>
              <a:t>Showing results of all rounds in the last page</a:t>
            </a:r>
            <a:endParaRPr lang="en-US" dirty="0"/>
          </a:p>
        </p:txBody>
      </p:sp>
    </p:spTree>
    <p:extLst>
      <p:ext uri="{BB962C8B-B14F-4D97-AF65-F5344CB8AC3E}">
        <p14:creationId xmlns:p14="http://schemas.microsoft.com/office/powerpoint/2010/main" val="735033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Multi-round PGG </a:t>
            </a:r>
            <a:r>
              <a:rPr lang="mr-IN" dirty="0" smtClean="0"/>
              <a:t>–</a:t>
            </a:r>
            <a:r>
              <a:rPr lang="en-US" dirty="0" smtClean="0"/>
              <a:t> how to do it</a:t>
            </a:r>
            <a:endParaRPr lang="en-US" dirty="0"/>
          </a:p>
        </p:txBody>
      </p:sp>
      <p:sp>
        <p:nvSpPr>
          <p:cNvPr id="3" name="Content Placeholder 2"/>
          <p:cNvSpPr>
            <a:spLocks noGrp="1"/>
          </p:cNvSpPr>
          <p:nvPr>
            <p:ph idx="1"/>
          </p:nvPr>
        </p:nvSpPr>
        <p:spPr/>
        <p:txBody>
          <a:bodyPr/>
          <a:lstStyle/>
          <a:p>
            <a:r>
              <a:rPr lang="en-US" dirty="0" smtClean="0"/>
              <a:t>shuffling players between the rounds</a:t>
            </a:r>
            <a:endParaRPr lang="en-US" dirty="0"/>
          </a:p>
        </p:txBody>
      </p:sp>
    </p:spTree>
    <p:extLst>
      <p:ext uri="{BB962C8B-B14F-4D97-AF65-F5344CB8AC3E}">
        <p14:creationId xmlns:p14="http://schemas.microsoft.com/office/powerpoint/2010/main" val="17516281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Multi-round PGG </a:t>
            </a:r>
            <a:r>
              <a:rPr lang="mr-IN" dirty="0" smtClean="0"/>
              <a:t>–</a:t>
            </a:r>
            <a:r>
              <a:rPr lang="en-US" dirty="0" smtClean="0"/>
              <a:t> how to do it</a:t>
            </a:r>
            <a:endParaRPr lang="en-US" dirty="0"/>
          </a:p>
        </p:txBody>
      </p:sp>
      <p:sp>
        <p:nvSpPr>
          <p:cNvPr id="3" name="Content Placeholder 2"/>
          <p:cNvSpPr>
            <a:spLocks noGrp="1"/>
          </p:cNvSpPr>
          <p:nvPr>
            <p:ph idx="1"/>
          </p:nvPr>
        </p:nvSpPr>
        <p:spPr/>
        <p:txBody>
          <a:bodyPr/>
          <a:lstStyle/>
          <a:p>
            <a:r>
              <a:rPr lang="en-US" dirty="0" smtClean="0"/>
              <a:t>session settings </a:t>
            </a:r>
            <a:r>
              <a:rPr lang="mr-IN" dirty="0" smtClean="0"/>
              <a:t>–</a:t>
            </a:r>
            <a:r>
              <a:rPr lang="en-US" dirty="0" smtClean="0"/>
              <a:t> partner matching vs. random matching</a:t>
            </a:r>
            <a:endParaRPr lang="en-US" dirty="0"/>
          </a:p>
        </p:txBody>
      </p:sp>
    </p:spTree>
    <p:extLst>
      <p:ext uri="{BB962C8B-B14F-4D97-AF65-F5344CB8AC3E}">
        <p14:creationId xmlns:p14="http://schemas.microsoft.com/office/powerpoint/2010/main" val="5622057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Multi-round PGG </a:t>
            </a:r>
            <a:r>
              <a:rPr lang="mr-IN" dirty="0" smtClean="0"/>
              <a:t>–</a:t>
            </a:r>
            <a:r>
              <a:rPr lang="en-US" dirty="0" smtClean="0"/>
              <a:t> how to do it</a:t>
            </a:r>
            <a:endParaRPr lang="en-US" dirty="0"/>
          </a:p>
        </p:txBody>
      </p:sp>
      <p:sp>
        <p:nvSpPr>
          <p:cNvPr id="3" name="Content Placeholder 2"/>
          <p:cNvSpPr>
            <a:spLocks noGrp="1"/>
          </p:cNvSpPr>
          <p:nvPr>
            <p:ph idx="1"/>
          </p:nvPr>
        </p:nvSpPr>
        <p:spPr/>
        <p:txBody>
          <a:bodyPr/>
          <a:lstStyle/>
          <a:p>
            <a:r>
              <a:rPr lang="en-US" dirty="0" err="1" smtClean="0"/>
              <a:t>participant.vars</a:t>
            </a:r>
            <a:r>
              <a:rPr lang="en-US" dirty="0" smtClean="0"/>
              <a:t> - gender</a:t>
            </a:r>
            <a:endParaRPr lang="en-US" dirty="0"/>
          </a:p>
        </p:txBody>
      </p:sp>
    </p:spTree>
    <p:extLst>
      <p:ext uri="{BB962C8B-B14F-4D97-AF65-F5344CB8AC3E}">
        <p14:creationId xmlns:p14="http://schemas.microsoft.com/office/powerpoint/2010/main" val="23330473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14723</TotalTime>
  <Words>1067</Words>
  <Application>Microsoft Macintosh PowerPoint</Application>
  <PresentationFormat>Widescreen</PresentationFormat>
  <Paragraphs>145</Paragraphs>
  <Slides>50</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50</vt:i4>
      </vt:variant>
    </vt:vector>
  </HeadingPairs>
  <TitlesOfParts>
    <vt:vector size="54" baseType="lpstr">
      <vt:lpstr>Calibri</vt:lpstr>
      <vt:lpstr>Montserrat</vt:lpstr>
      <vt:lpstr>Arial</vt:lpstr>
      <vt:lpstr>Office Theme</vt:lpstr>
      <vt:lpstr>  oTree: day 2</vt:lpstr>
      <vt:lpstr>What we gonna do today</vt:lpstr>
      <vt:lpstr>Multi-round PGG – how to do it</vt:lpstr>
      <vt:lpstr>Multi-round PGG – how to do it</vt:lpstr>
      <vt:lpstr>Multi-round PGG – how to do it</vt:lpstr>
      <vt:lpstr>Multi-round PGG – how to do it</vt:lpstr>
      <vt:lpstr>Multi-round PGG – how to do it</vt:lpstr>
      <vt:lpstr>Multi-round PGG – how to do it</vt:lpstr>
      <vt:lpstr>Multi-round PGG – how to do it</vt:lpstr>
      <vt:lpstr>PGG with voting mechanism</vt:lpstr>
      <vt:lpstr>PGG with voting mechanism</vt:lpstr>
      <vt:lpstr>PGG with voting mechanism</vt:lpstr>
      <vt:lpstr>PGG with voting mechanism</vt:lpstr>
      <vt:lpstr>PGG with voting mechanism</vt:lpstr>
      <vt:lpstr>PGG with voting mechanism</vt:lpstr>
      <vt:lpstr>PGG with voting mechanism</vt:lpstr>
      <vt:lpstr>Public good game with punishment</vt:lpstr>
      <vt:lpstr>Public good game with punishment</vt:lpstr>
      <vt:lpstr>Public good game with punishment</vt:lpstr>
      <vt:lpstr>Public good game with punishment</vt:lpstr>
      <vt:lpstr>Public good game with punishment</vt:lpstr>
      <vt:lpstr>Public good game with punishment</vt:lpstr>
      <vt:lpstr>oTree and mTurk</vt:lpstr>
      <vt:lpstr>mTurk – gender</vt:lpstr>
      <vt:lpstr>mTurk – per hour distribution across countries</vt:lpstr>
      <vt:lpstr>mTurk</vt:lpstr>
      <vt:lpstr>PowerPoint Presentation</vt:lpstr>
      <vt:lpstr>PowerPoint Presentation</vt:lpstr>
      <vt:lpstr>reputation</vt:lpstr>
      <vt:lpstr>issues</vt:lpstr>
      <vt:lpstr>mturk and otree</vt:lpstr>
      <vt:lpstr>mturk and otree</vt:lpstr>
      <vt:lpstr>mturk and otree</vt:lpstr>
      <vt:lpstr>mTurk and oTree</vt:lpstr>
      <vt:lpstr>PowerPoint Presentation</vt:lpstr>
      <vt:lpstr>Big Five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15.0027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Philipp Chapkovski</dc:creator>
  <cp:lastModifiedBy>Philipp Chapkovski</cp:lastModifiedBy>
  <cp:revision>341</cp:revision>
  <cp:lastPrinted>2017-03-16T11:06:47Z</cp:lastPrinted>
  <dcterms:created xsi:type="dcterms:W3CDTF">2017-03-07T17:23:47Z</dcterms:created>
  <dcterms:modified xsi:type="dcterms:W3CDTF">2017-04-03T22:05:11Z</dcterms:modified>
</cp:coreProperties>
</file>